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257" r:id="rId3"/>
    <p:sldId id="258" r:id="rId4"/>
    <p:sldId id="259" r:id="rId5"/>
    <p:sldId id="260" r:id="rId6"/>
    <p:sldId id="261" r:id="rId7"/>
    <p:sldId id="262" r:id="rId8"/>
    <p:sldId id="263" r:id="rId9"/>
  </p:sldIdLst>
  <p:sldSz cx="9144000" cy="6858000" type="screen4x3"/>
  <p:notesSz cx="6797675" cy="9928225"/>
  <p:defaultTextStyle>
    <a:defPPr>
      <a:defRPr lang="en-AU"/>
    </a:defPPr>
    <a:lvl1pPr algn="l" rtl="0" fontAlgn="base">
      <a:spcBef>
        <a:spcPct val="0"/>
      </a:spcBef>
      <a:spcAft>
        <a:spcPct val="0"/>
      </a:spcAft>
      <a:defRPr b="1" kern="1200">
        <a:solidFill>
          <a:schemeClr val="tx1"/>
        </a:solidFill>
        <a:latin typeface="Arial" charset="0"/>
        <a:ea typeface="+mn-ea"/>
        <a:cs typeface="Arial" charset="0"/>
      </a:defRPr>
    </a:lvl1pPr>
    <a:lvl2pPr marL="457200" algn="l" rtl="0" fontAlgn="base">
      <a:spcBef>
        <a:spcPct val="0"/>
      </a:spcBef>
      <a:spcAft>
        <a:spcPct val="0"/>
      </a:spcAft>
      <a:defRPr b="1" kern="1200">
        <a:solidFill>
          <a:schemeClr val="tx1"/>
        </a:solidFill>
        <a:latin typeface="Arial" charset="0"/>
        <a:ea typeface="+mn-ea"/>
        <a:cs typeface="Arial" charset="0"/>
      </a:defRPr>
    </a:lvl2pPr>
    <a:lvl3pPr marL="914400" algn="l" rtl="0" fontAlgn="base">
      <a:spcBef>
        <a:spcPct val="0"/>
      </a:spcBef>
      <a:spcAft>
        <a:spcPct val="0"/>
      </a:spcAft>
      <a:defRPr b="1" kern="1200">
        <a:solidFill>
          <a:schemeClr val="tx1"/>
        </a:solidFill>
        <a:latin typeface="Arial" charset="0"/>
        <a:ea typeface="+mn-ea"/>
        <a:cs typeface="Arial" charset="0"/>
      </a:defRPr>
    </a:lvl3pPr>
    <a:lvl4pPr marL="1371600" algn="l" rtl="0" fontAlgn="base">
      <a:spcBef>
        <a:spcPct val="0"/>
      </a:spcBef>
      <a:spcAft>
        <a:spcPct val="0"/>
      </a:spcAft>
      <a:defRPr b="1" kern="1200">
        <a:solidFill>
          <a:schemeClr val="tx1"/>
        </a:solidFill>
        <a:latin typeface="Arial" charset="0"/>
        <a:ea typeface="+mn-ea"/>
        <a:cs typeface="Arial" charset="0"/>
      </a:defRPr>
    </a:lvl4pPr>
    <a:lvl5pPr marL="1828800" algn="l" rtl="0" fontAlgn="base">
      <a:spcBef>
        <a:spcPct val="0"/>
      </a:spcBef>
      <a:spcAft>
        <a:spcPct val="0"/>
      </a:spcAft>
      <a:defRPr b="1" kern="1200">
        <a:solidFill>
          <a:schemeClr val="tx1"/>
        </a:solidFill>
        <a:latin typeface="Arial" charset="0"/>
        <a:ea typeface="+mn-ea"/>
        <a:cs typeface="Arial" charset="0"/>
      </a:defRPr>
    </a:lvl5pPr>
    <a:lvl6pPr marL="2286000" algn="l" defTabSz="914400" rtl="0" eaLnBrk="1" latinLnBrk="0" hangingPunct="1">
      <a:defRPr b="1" kern="1200">
        <a:solidFill>
          <a:schemeClr val="tx1"/>
        </a:solidFill>
        <a:latin typeface="Arial" charset="0"/>
        <a:ea typeface="+mn-ea"/>
        <a:cs typeface="Arial" charset="0"/>
      </a:defRPr>
    </a:lvl6pPr>
    <a:lvl7pPr marL="2743200" algn="l" defTabSz="914400" rtl="0" eaLnBrk="1" latinLnBrk="0" hangingPunct="1">
      <a:defRPr b="1" kern="1200">
        <a:solidFill>
          <a:schemeClr val="tx1"/>
        </a:solidFill>
        <a:latin typeface="Arial" charset="0"/>
        <a:ea typeface="+mn-ea"/>
        <a:cs typeface="Arial" charset="0"/>
      </a:defRPr>
    </a:lvl7pPr>
    <a:lvl8pPr marL="3200400" algn="l" defTabSz="914400" rtl="0" eaLnBrk="1" latinLnBrk="0" hangingPunct="1">
      <a:defRPr b="1" kern="1200">
        <a:solidFill>
          <a:schemeClr val="tx1"/>
        </a:solidFill>
        <a:latin typeface="Arial" charset="0"/>
        <a:ea typeface="+mn-ea"/>
        <a:cs typeface="Arial" charset="0"/>
      </a:defRPr>
    </a:lvl8pPr>
    <a:lvl9pPr marL="3657600" algn="l" defTabSz="914400" rtl="0" eaLnBrk="1" latinLnBrk="0" hangingPunct="1">
      <a:defRPr b="1"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b="0" smtClean="0"/>
            </a:lvl1pPr>
          </a:lstStyle>
          <a:p>
            <a:pPr>
              <a:defRPr/>
            </a:pPr>
            <a:endParaRPr lang="en-AU"/>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b="0" smtClean="0"/>
            </a:lvl1pPr>
          </a:lstStyle>
          <a:p>
            <a:pPr>
              <a:defRPr/>
            </a:pPr>
            <a:fld id="{0F579555-C6A8-4D8B-B61D-C299C48C3F92}" type="datetimeFigureOut">
              <a:rPr lang="en-AU"/>
              <a:pPr>
                <a:defRPr/>
              </a:pPr>
              <a:t>11/08/2011</a:t>
            </a:fld>
            <a:endParaRPr lang="en-AU"/>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b="0" smtClean="0"/>
            </a:lvl1pPr>
          </a:lstStyle>
          <a:p>
            <a:pPr>
              <a:defRPr/>
            </a:pPr>
            <a:endParaRPr lang="en-AU"/>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b="0" smtClean="0"/>
            </a:lvl1pPr>
          </a:lstStyle>
          <a:p>
            <a:pPr>
              <a:defRPr/>
            </a:pPr>
            <a:fld id="{5573678E-0839-4722-B2BD-4DEEC567AAED}" type="slidenum">
              <a:rPr lang="en-AU"/>
              <a:pPr>
                <a:defRPr/>
              </a:pPr>
              <a:t>‹#›</a:t>
            </a:fld>
            <a:endParaRPr lang="en-AU"/>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b="0"/>
            </a:lvl1pPr>
          </a:lstStyle>
          <a:p>
            <a:endParaRPr lang="en-AU"/>
          </a:p>
        </p:txBody>
      </p:sp>
      <p:sp>
        <p:nvSpPr>
          <p:cNvPr id="23555"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b="0"/>
            </a:lvl1pPr>
          </a:lstStyle>
          <a:p>
            <a:fld id="{6DC01604-2E3A-4F63-82E4-AA2B6C1CE4DC}" type="datetimeFigureOut">
              <a:rPr lang="en-AU"/>
              <a:pPr/>
              <a:t>11/08/2011</a:t>
            </a:fld>
            <a:endParaRPr lang="en-AU"/>
          </a:p>
        </p:txBody>
      </p:sp>
      <p:sp>
        <p:nvSpPr>
          <p:cNvPr id="23556" name="Rectangle 4"/>
          <p:cNvSpPr>
            <a:spLocks noRo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p:spPr>
      </p:sp>
      <p:sp>
        <p:nvSpPr>
          <p:cNvPr id="23557"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p>
        </p:txBody>
      </p:sp>
      <p:sp>
        <p:nvSpPr>
          <p:cNvPr id="23558"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b="0"/>
            </a:lvl1pPr>
          </a:lstStyle>
          <a:p>
            <a:endParaRPr lang="en-AU"/>
          </a:p>
        </p:txBody>
      </p:sp>
      <p:sp>
        <p:nvSpPr>
          <p:cNvPr id="23559"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b="0"/>
            </a:lvl1pPr>
          </a:lstStyle>
          <a:p>
            <a:fld id="{620E1D53-415E-4F7F-9BFA-CFEF1D187693}" type="slidenum">
              <a:rPr lang="en-AU"/>
              <a:pPr/>
              <a:t>‹#›</a:t>
            </a:fld>
            <a:endParaRPr lang="en-AU"/>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AU"/>
          </a:p>
        </p:txBody>
      </p:sp>
      <p:sp>
        <p:nvSpPr>
          <p:cNvPr id="4" name="Rectangle 4"/>
          <p:cNvSpPr>
            <a:spLocks noGrp="1" noChangeArrowheads="1"/>
          </p:cNvSpPr>
          <p:nvPr>
            <p:ph type="dt" sz="half" idx="10"/>
          </p:nvPr>
        </p:nvSpPr>
        <p:spPr>
          <a:ln/>
        </p:spPr>
        <p:txBody>
          <a:bodyPr/>
          <a:lstStyle>
            <a:lvl1pPr>
              <a:defRPr/>
            </a:lvl1pPr>
          </a:lstStyle>
          <a:p>
            <a:fld id="{ABC5E136-8667-44C3-90CD-49D6AFDC24CF}" type="datetime1">
              <a:rPr lang="en-US"/>
              <a:pPr/>
              <a:t>8/11/2011</a:t>
            </a:fld>
            <a:endParaRPr lang="en-AU"/>
          </a:p>
        </p:txBody>
      </p:sp>
      <p:sp>
        <p:nvSpPr>
          <p:cNvPr id="5" name="Rectangle 5"/>
          <p:cNvSpPr>
            <a:spLocks noGrp="1" noChangeArrowheads="1"/>
          </p:cNvSpPr>
          <p:nvPr>
            <p:ph type="ftr" sz="quarter" idx="11"/>
          </p:nvPr>
        </p:nvSpPr>
        <p:spPr>
          <a:ln/>
        </p:spPr>
        <p:txBody>
          <a:bodyPr/>
          <a:lstStyle>
            <a:lvl1pPr>
              <a:defRPr/>
            </a:lvl1pPr>
          </a:lstStyle>
          <a:p>
            <a:endParaRPr lang="en-AU"/>
          </a:p>
        </p:txBody>
      </p:sp>
      <p:sp>
        <p:nvSpPr>
          <p:cNvPr id="6" name="Rectangle 6"/>
          <p:cNvSpPr>
            <a:spLocks noGrp="1" noChangeArrowheads="1"/>
          </p:cNvSpPr>
          <p:nvPr>
            <p:ph type="sldNum" sz="quarter" idx="12"/>
          </p:nvPr>
        </p:nvSpPr>
        <p:spPr>
          <a:ln/>
        </p:spPr>
        <p:txBody>
          <a:bodyPr/>
          <a:lstStyle>
            <a:lvl1pPr>
              <a:defRPr/>
            </a:lvl1pPr>
          </a:lstStyle>
          <a:p>
            <a:pPr>
              <a:defRPr/>
            </a:pPr>
            <a:fld id="{E4D14E0D-D7E9-47F3-BF32-32476360D0FE}" type="slidenum">
              <a:rPr lang="en-AU"/>
              <a:pPr>
                <a:defRPr/>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4"/>
          <p:cNvSpPr>
            <a:spLocks noGrp="1" noChangeArrowheads="1"/>
          </p:cNvSpPr>
          <p:nvPr>
            <p:ph type="dt" sz="half" idx="10"/>
          </p:nvPr>
        </p:nvSpPr>
        <p:spPr>
          <a:ln/>
        </p:spPr>
        <p:txBody>
          <a:bodyPr/>
          <a:lstStyle>
            <a:lvl1pPr>
              <a:defRPr/>
            </a:lvl1pPr>
          </a:lstStyle>
          <a:p>
            <a:fld id="{8DDE2A31-D0AB-449C-B9F0-1C0C728AF446}" type="datetime1">
              <a:rPr lang="en-US"/>
              <a:pPr/>
              <a:t>8/11/2011</a:t>
            </a:fld>
            <a:endParaRPr lang="en-AU"/>
          </a:p>
        </p:txBody>
      </p:sp>
      <p:sp>
        <p:nvSpPr>
          <p:cNvPr id="5" name="Rectangle 5"/>
          <p:cNvSpPr>
            <a:spLocks noGrp="1" noChangeArrowheads="1"/>
          </p:cNvSpPr>
          <p:nvPr>
            <p:ph type="ftr" sz="quarter" idx="11"/>
          </p:nvPr>
        </p:nvSpPr>
        <p:spPr>
          <a:ln/>
        </p:spPr>
        <p:txBody>
          <a:bodyPr/>
          <a:lstStyle>
            <a:lvl1pPr>
              <a:defRPr/>
            </a:lvl1pPr>
          </a:lstStyle>
          <a:p>
            <a:endParaRPr lang="en-AU"/>
          </a:p>
        </p:txBody>
      </p:sp>
      <p:sp>
        <p:nvSpPr>
          <p:cNvPr id="6" name="Rectangle 6"/>
          <p:cNvSpPr>
            <a:spLocks noGrp="1" noChangeArrowheads="1"/>
          </p:cNvSpPr>
          <p:nvPr>
            <p:ph type="sldNum" sz="quarter" idx="12"/>
          </p:nvPr>
        </p:nvSpPr>
        <p:spPr>
          <a:ln/>
        </p:spPr>
        <p:txBody>
          <a:bodyPr/>
          <a:lstStyle>
            <a:lvl1pPr>
              <a:defRPr/>
            </a:lvl1pPr>
          </a:lstStyle>
          <a:p>
            <a:pPr>
              <a:defRPr/>
            </a:pPr>
            <a:fld id="{8277D2E3-77EF-47A1-8176-DBC3FBDBAE7C}" type="slidenum">
              <a:rPr lang="en-AU"/>
              <a:pPr>
                <a:defRPr/>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4"/>
          <p:cNvSpPr>
            <a:spLocks noGrp="1" noChangeArrowheads="1"/>
          </p:cNvSpPr>
          <p:nvPr>
            <p:ph type="dt" sz="half" idx="10"/>
          </p:nvPr>
        </p:nvSpPr>
        <p:spPr>
          <a:ln/>
        </p:spPr>
        <p:txBody>
          <a:bodyPr/>
          <a:lstStyle>
            <a:lvl1pPr>
              <a:defRPr/>
            </a:lvl1pPr>
          </a:lstStyle>
          <a:p>
            <a:fld id="{159EEFF8-A54E-44A8-91FB-E406A472DEC9}" type="datetime1">
              <a:rPr lang="en-US"/>
              <a:pPr/>
              <a:t>8/11/2011</a:t>
            </a:fld>
            <a:endParaRPr lang="en-AU"/>
          </a:p>
        </p:txBody>
      </p:sp>
      <p:sp>
        <p:nvSpPr>
          <p:cNvPr id="5" name="Rectangle 5"/>
          <p:cNvSpPr>
            <a:spLocks noGrp="1" noChangeArrowheads="1"/>
          </p:cNvSpPr>
          <p:nvPr>
            <p:ph type="ftr" sz="quarter" idx="11"/>
          </p:nvPr>
        </p:nvSpPr>
        <p:spPr>
          <a:ln/>
        </p:spPr>
        <p:txBody>
          <a:bodyPr/>
          <a:lstStyle>
            <a:lvl1pPr>
              <a:defRPr/>
            </a:lvl1pPr>
          </a:lstStyle>
          <a:p>
            <a:endParaRPr lang="en-AU"/>
          </a:p>
        </p:txBody>
      </p:sp>
      <p:sp>
        <p:nvSpPr>
          <p:cNvPr id="6" name="Rectangle 6"/>
          <p:cNvSpPr>
            <a:spLocks noGrp="1" noChangeArrowheads="1"/>
          </p:cNvSpPr>
          <p:nvPr>
            <p:ph type="sldNum" sz="quarter" idx="12"/>
          </p:nvPr>
        </p:nvSpPr>
        <p:spPr>
          <a:ln/>
        </p:spPr>
        <p:txBody>
          <a:bodyPr/>
          <a:lstStyle>
            <a:lvl1pPr>
              <a:defRPr/>
            </a:lvl1pPr>
          </a:lstStyle>
          <a:p>
            <a:pPr>
              <a:defRPr/>
            </a:pPr>
            <a:fld id="{1A11DD01-F745-4332-BDFE-4EB184B5F13F}" type="slidenum">
              <a:rPr lang="en-AU"/>
              <a:pPr>
                <a:defRPr/>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4"/>
          <p:cNvSpPr>
            <a:spLocks noGrp="1" noChangeArrowheads="1"/>
          </p:cNvSpPr>
          <p:nvPr>
            <p:ph type="dt" sz="half" idx="10"/>
          </p:nvPr>
        </p:nvSpPr>
        <p:spPr>
          <a:ln/>
        </p:spPr>
        <p:txBody>
          <a:bodyPr/>
          <a:lstStyle>
            <a:lvl1pPr>
              <a:defRPr/>
            </a:lvl1pPr>
          </a:lstStyle>
          <a:p>
            <a:fld id="{D8850650-CA53-46D2-93B8-4AFA4F5F11FD}" type="datetime1">
              <a:rPr lang="en-US"/>
              <a:pPr/>
              <a:t>8/11/2011</a:t>
            </a:fld>
            <a:endParaRPr lang="en-AU"/>
          </a:p>
        </p:txBody>
      </p:sp>
      <p:sp>
        <p:nvSpPr>
          <p:cNvPr id="5" name="Rectangle 5"/>
          <p:cNvSpPr>
            <a:spLocks noGrp="1" noChangeArrowheads="1"/>
          </p:cNvSpPr>
          <p:nvPr>
            <p:ph type="ftr" sz="quarter" idx="11"/>
          </p:nvPr>
        </p:nvSpPr>
        <p:spPr>
          <a:ln/>
        </p:spPr>
        <p:txBody>
          <a:bodyPr/>
          <a:lstStyle>
            <a:lvl1pPr>
              <a:defRPr/>
            </a:lvl1pPr>
          </a:lstStyle>
          <a:p>
            <a:endParaRPr lang="en-AU"/>
          </a:p>
        </p:txBody>
      </p:sp>
      <p:sp>
        <p:nvSpPr>
          <p:cNvPr id="6" name="Rectangle 6"/>
          <p:cNvSpPr>
            <a:spLocks noGrp="1" noChangeArrowheads="1"/>
          </p:cNvSpPr>
          <p:nvPr>
            <p:ph type="sldNum" sz="quarter" idx="12"/>
          </p:nvPr>
        </p:nvSpPr>
        <p:spPr>
          <a:ln/>
        </p:spPr>
        <p:txBody>
          <a:bodyPr/>
          <a:lstStyle>
            <a:lvl1pPr>
              <a:defRPr/>
            </a:lvl1pPr>
          </a:lstStyle>
          <a:p>
            <a:pPr>
              <a:defRPr/>
            </a:pPr>
            <a:fld id="{F75B1070-973F-4FBA-9C9D-921CC4E81068}" type="slidenum">
              <a:rPr lang="en-AU"/>
              <a:pPr>
                <a:defRPr/>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835DF6C8-70C5-4316-81A0-590FDB09FDFD}" type="datetime1">
              <a:rPr lang="en-US"/>
              <a:pPr/>
              <a:t>8/11/2011</a:t>
            </a:fld>
            <a:endParaRPr lang="en-AU"/>
          </a:p>
        </p:txBody>
      </p:sp>
      <p:sp>
        <p:nvSpPr>
          <p:cNvPr id="5" name="Rectangle 5"/>
          <p:cNvSpPr>
            <a:spLocks noGrp="1" noChangeArrowheads="1"/>
          </p:cNvSpPr>
          <p:nvPr>
            <p:ph type="ftr" sz="quarter" idx="11"/>
          </p:nvPr>
        </p:nvSpPr>
        <p:spPr>
          <a:ln/>
        </p:spPr>
        <p:txBody>
          <a:bodyPr/>
          <a:lstStyle>
            <a:lvl1pPr>
              <a:defRPr/>
            </a:lvl1pPr>
          </a:lstStyle>
          <a:p>
            <a:endParaRPr lang="en-AU"/>
          </a:p>
        </p:txBody>
      </p:sp>
      <p:sp>
        <p:nvSpPr>
          <p:cNvPr id="6" name="Rectangle 6"/>
          <p:cNvSpPr>
            <a:spLocks noGrp="1" noChangeArrowheads="1"/>
          </p:cNvSpPr>
          <p:nvPr>
            <p:ph type="sldNum" sz="quarter" idx="12"/>
          </p:nvPr>
        </p:nvSpPr>
        <p:spPr>
          <a:ln/>
        </p:spPr>
        <p:txBody>
          <a:bodyPr/>
          <a:lstStyle>
            <a:lvl1pPr>
              <a:defRPr/>
            </a:lvl1pPr>
          </a:lstStyle>
          <a:p>
            <a:pPr>
              <a:defRPr/>
            </a:pPr>
            <a:fld id="{E5D62D9E-E571-46F0-9D2C-3B57FB60BF24}" type="slidenum">
              <a:rPr lang="en-AU"/>
              <a:pPr>
                <a:defRPr/>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Rectangle 4"/>
          <p:cNvSpPr>
            <a:spLocks noGrp="1" noChangeArrowheads="1"/>
          </p:cNvSpPr>
          <p:nvPr>
            <p:ph type="dt" sz="half" idx="10"/>
          </p:nvPr>
        </p:nvSpPr>
        <p:spPr>
          <a:ln/>
        </p:spPr>
        <p:txBody>
          <a:bodyPr/>
          <a:lstStyle>
            <a:lvl1pPr>
              <a:defRPr/>
            </a:lvl1pPr>
          </a:lstStyle>
          <a:p>
            <a:fld id="{28AEB432-A9AC-40B2-A357-0EEAFC8A4E4E}" type="datetime1">
              <a:rPr lang="en-US"/>
              <a:pPr/>
              <a:t>8/11/2011</a:t>
            </a:fld>
            <a:endParaRPr lang="en-AU"/>
          </a:p>
        </p:txBody>
      </p:sp>
      <p:sp>
        <p:nvSpPr>
          <p:cNvPr id="6" name="Rectangle 5"/>
          <p:cNvSpPr>
            <a:spLocks noGrp="1" noChangeArrowheads="1"/>
          </p:cNvSpPr>
          <p:nvPr>
            <p:ph type="ftr" sz="quarter" idx="11"/>
          </p:nvPr>
        </p:nvSpPr>
        <p:spPr>
          <a:ln/>
        </p:spPr>
        <p:txBody>
          <a:bodyPr/>
          <a:lstStyle>
            <a:lvl1pPr>
              <a:defRPr/>
            </a:lvl1pPr>
          </a:lstStyle>
          <a:p>
            <a:endParaRPr lang="en-AU"/>
          </a:p>
        </p:txBody>
      </p:sp>
      <p:sp>
        <p:nvSpPr>
          <p:cNvPr id="7" name="Rectangle 6"/>
          <p:cNvSpPr>
            <a:spLocks noGrp="1" noChangeArrowheads="1"/>
          </p:cNvSpPr>
          <p:nvPr>
            <p:ph type="sldNum" sz="quarter" idx="12"/>
          </p:nvPr>
        </p:nvSpPr>
        <p:spPr>
          <a:ln/>
        </p:spPr>
        <p:txBody>
          <a:bodyPr/>
          <a:lstStyle>
            <a:lvl1pPr>
              <a:defRPr/>
            </a:lvl1pPr>
          </a:lstStyle>
          <a:p>
            <a:pPr>
              <a:defRPr/>
            </a:pPr>
            <a:fld id="{ADAC5A1C-A50A-42C2-BCEF-6E1A4A736C50}" type="slidenum">
              <a:rPr lang="en-AU"/>
              <a:pPr>
                <a:defRPr/>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Rectangle 4"/>
          <p:cNvSpPr>
            <a:spLocks noGrp="1" noChangeArrowheads="1"/>
          </p:cNvSpPr>
          <p:nvPr>
            <p:ph type="dt" sz="half" idx="10"/>
          </p:nvPr>
        </p:nvSpPr>
        <p:spPr>
          <a:ln/>
        </p:spPr>
        <p:txBody>
          <a:bodyPr/>
          <a:lstStyle>
            <a:lvl1pPr>
              <a:defRPr/>
            </a:lvl1pPr>
          </a:lstStyle>
          <a:p>
            <a:fld id="{C82F9087-E117-4203-9B1F-7EF2B80665FD}" type="datetime1">
              <a:rPr lang="en-US"/>
              <a:pPr/>
              <a:t>8/11/2011</a:t>
            </a:fld>
            <a:endParaRPr lang="en-AU"/>
          </a:p>
        </p:txBody>
      </p:sp>
      <p:sp>
        <p:nvSpPr>
          <p:cNvPr id="8" name="Rectangle 5"/>
          <p:cNvSpPr>
            <a:spLocks noGrp="1" noChangeArrowheads="1"/>
          </p:cNvSpPr>
          <p:nvPr>
            <p:ph type="ftr" sz="quarter" idx="11"/>
          </p:nvPr>
        </p:nvSpPr>
        <p:spPr>
          <a:ln/>
        </p:spPr>
        <p:txBody>
          <a:bodyPr/>
          <a:lstStyle>
            <a:lvl1pPr>
              <a:defRPr/>
            </a:lvl1pPr>
          </a:lstStyle>
          <a:p>
            <a:endParaRPr lang="en-AU"/>
          </a:p>
        </p:txBody>
      </p:sp>
      <p:sp>
        <p:nvSpPr>
          <p:cNvPr id="9" name="Rectangle 6"/>
          <p:cNvSpPr>
            <a:spLocks noGrp="1" noChangeArrowheads="1"/>
          </p:cNvSpPr>
          <p:nvPr>
            <p:ph type="sldNum" sz="quarter" idx="12"/>
          </p:nvPr>
        </p:nvSpPr>
        <p:spPr>
          <a:ln/>
        </p:spPr>
        <p:txBody>
          <a:bodyPr/>
          <a:lstStyle>
            <a:lvl1pPr>
              <a:defRPr/>
            </a:lvl1pPr>
          </a:lstStyle>
          <a:p>
            <a:pPr>
              <a:defRPr/>
            </a:pPr>
            <a:fld id="{1C5CFA84-AEFA-4F07-B04A-327B6FE14845}" type="slidenum">
              <a:rPr lang="en-AU"/>
              <a:pPr>
                <a:defRPr/>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Rectangle 4"/>
          <p:cNvSpPr>
            <a:spLocks noGrp="1" noChangeArrowheads="1"/>
          </p:cNvSpPr>
          <p:nvPr>
            <p:ph type="dt" sz="half" idx="10"/>
          </p:nvPr>
        </p:nvSpPr>
        <p:spPr>
          <a:ln/>
        </p:spPr>
        <p:txBody>
          <a:bodyPr/>
          <a:lstStyle>
            <a:lvl1pPr>
              <a:defRPr/>
            </a:lvl1pPr>
          </a:lstStyle>
          <a:p>
            <a:fld id="{28A6606D-2014-4BBA-AFDC-F04698899867}" type="datetime1">
              <a:rPr lang="en-US"/>
              <a:pPr/>
              <a:t>8/11/2011</a:t>
            </a:fld>
            <a:endParaRPr lang="en-AU"/>
          </a:p>
        </p:txBody>
      </p:sp>
      <p:sp>
        <p:nvSpPr>
          <p:cNvPr id="4" name="Rectangle 5"/>
          <p:cNvSpPr>
            <a:spLocks noGrp="1" noChangeArrowheads="1"/>
          </p:cNvSpPr>
          <p:nvPr>
            <p:ph type="ftr" sz="quarter" idx="11"/>
          </p:nvPr>
        </p:nvSpPr>
        <p:spPr>
          <a:ln/>
        </p:spPr>
        <p:txBody>
          <a:bodyPr/>
          <a:lstStyle>
            <a:lvl1pPr>
              <a:defRPr/>
            </a:lvl1pPr>
          </a:lstStyle>
          <a:p>
            <a:endParaRPr lang="en-AU"/>
          </a:p>
        </p:txBody>
      </p:sp>
      <p:sp>
        <p:nvSpPr>
          <p:cNvPr id="5" name="Rectangle 6"/>
          <p:cNvSpPr>
            <a:spLocks noGrp="1" noChangeArrowheads="1"/>
          </p:cNvSpPr>
          <p:nvPr>
            <p:ph type="sldNum" sz="quarter" idx="12"/>
          </p:nvPr>
        </p:nvSpPr>
        <p:spPr>
          <a:ln/>
        </p:spPr>
        <p:txBody>
          <a:bodyPr/>
          <a:lstStyle>
            <a:lvl1pPr>
              <a:defRPr/>
            </a:lvl1pPr>
          </a:lstStyle>
          <a:p>
            <a:pPr>
              <a:defRPr/>
            </a:pPr>
            <a:fld id="{1A54BFD3-0647-4D08-9F49-000A5FC5C332}" type="slidenum">
              <a:rPr lang="en-AU"/>
              <a:pPr>
                <a:defRPr/>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23F1B72A-5DFA-4E00-8B27-4312B84F9EFF}" type="datetime1">
              <a:rPr lang="en-US"/>
              <a:pPr/>
              <a:t>8/11/2011</a:t>
            </a:fld>
            <a:endParaRPr lang="en-AU"/>
          </a:p>
        </p:txBody>
      </p:sp>
      <p:sp>
        <p:nvSpPr>
          <p:cNvPr id="3" name="Rectangle 5"/>
          <p:cNvSpPr>
            <a:spLocks noGrp="1" noChangeArrowheads="1"/>
          </p:cNvSpPr>
          <p:nvPr>
            <p:ph type="ftr" sz="quarter" idx="11"/>
          </p:nvPr>
        </p:nvSpPr>
        <p:spPr>
          <a:ln/>
        </p:spPr>
        <p:txBody>
          <a:bodyPr/>
          <a:lstStyle>
            <a:lvl1pPr>
              <a:defRPr/>
            </a:lvl1pPr>
          </a:lstStyle>
          <a:p>
            <a:endParaRPr lang="en-AU"/>
          </a:p>
        </p:txBody>
      </p:sp>
      <p:sp>
        <p:nvSpPr>
          <p:cNvPr id="4" name="Rectangle 6"/>
          <p:cNvSpPr>
            <a:spLocks noGrp="1" noChangeArrowheads="1"/>
          </p:cNvSpPr>
          <p:nvPr>
            <p:ph type="sldNum" sz="quarter" idx="12"/>
          </p:nvPr>
        </p:nvSpPr>
        <p:spPr>
          <a:ln/>
        </p:spPr>
        <p:txBody>
          <a:bodyPr/>
          <a:lstStyle>
            <a:lvl1pPr>
              <a:defRPr/>
            </a:lvl1pPr>
          </a:lstStyle>
          <a:p>
            <a:pPr>
              <a:defRPr/>
            </a:pPr>
            <a:fld id="{AFCCDA7C-A956-4174-BA5E-2F608736B57E}" type="slidenum">
              <a:rPr lang="en-AU"/>
              <a:pPr>
                <a:defRPr/>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78988698-653C-4EE9-921A-83ADA71C59B3}" type="datetime1">
              <a:rPr lang="en-US"/>
              <a:pPr/>
              <a:t>8/11/2011</a:t>
            </a:fld>
            <a:endParaRPr lang="en-AU"/>
          </a:p>
        </p:txBody>
      </p:sp>
      <p:sp>
        <p:nvSpPr>
          <p:cNvPr id="6" name="Rectangle 5"/>
          <p:cNvSpPr>
            <a:spLocks noGrp="1" noChangeArrowheads="1"/>
          </p:cNvSpPr>
          <p:nvPr>
            <p:ph type="ftr" sz="quarter" idx="11"/>
          </p:nvPr>
        </p:nvSpPr>
        <p:spPr>
          <a:ln/>
        </p:spPr>
        <p:txBody>
          <a:bodyPr/>
          <a:lstStyle>
            <a:lvl1pPr>
              <a:defRPr/>
            </a:lvl1pPr>
          </a:lstStyle>
          <a:p>
            <a:endParaRPr lang="en-AU"/>
          </a:p>
        </p:txBody>
      </p:sp>
      <p:sp>
        <p:nvSpPr>
          <p:cNvPr id="7" name="Rectangle 6"/>
          <p:cNvSpPr>
            <a:spLocks noGrp="1" noChangeArrowheads="1"/>
          </p:cNvSpPr>
          <p:nvPr>
            <p:ph type="sldNum" sz="quarter" idx="12"/>
          </p:nvPr>
        </p:nvSpPr>
        <p:spPr>
          <a:ln/>
        </p:spPr>
        <p:txBody>
          <a:bodyPr/>
          <a:lstStyle>
            <a:lvl1pPr>
              <a:defRPr/>
            </a:lvl1pPr>
          </a:lstStyle>
          <a:p>
            <a:pPr>
              <a:defRPr/>
            </a:pPr>
            <a:fld id="{4BFFE278-4A77-48E7-B8E9-7B34870DC704}" type="slidenum">
              <a:rPr lang="en-AU"/>
              <a:pPr>
                <a:defRPr/>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AU"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2723FD27-F296-40F1-A037-1C239B5C4BFD}" type="datetime1">
              <a:rPr lang="en-US"/>
              <a:pPr/>
              <a:t>8/11/2011</a:t>
            </a:fld>
            <a:endParaRPr lang="en-AU"/>
          </a:p>
        </p:txBody>
      </p:sp>
      <p:sp>
        <p:nvSpPr>
          <p:cNvPr id="6" name="Rectangle 5"/>
          <p:cNvSpPr>
            <a:spLocks noGrp="1" noChangeArrowheads="1"/>
          </p:cNvSpPr>
          <p:nvPr>
            <p:ph type="ftr" sz="quarter" idx="11"/>
          </p:nvPr>
        </p:nvSpPr>
        <p:spPr>
          <a:ln/>
        </p:spPr>
        <p:txBody>
          <a:bodyPr/>
          <a:lstStyle>
            <a:lvl1pPr>
              <a:defRPr/>
            </a:lvl1pPr>
          </a:lstStyle>
          <a:p>
            <a:endParaRPr lang="en-AU"/>
          </a:p>
        </p:txBody>
      </p:sp>
      <p:sp>
        <p:nvSpPr>
          <p:cNvPr id="7" name="Rectangle 6"/>
          <p:cNvSpPr>
            <a:spLocks noGrp="1" noChangeArrowheads="1"/>
          </p:cNvSpPr>
          <p:nvPr>
            <p:ph type="sldNum" sz="quarter" idx="12"/>
          </p:nvPr>
        </p:nvSpPr>
        <p:spPr>
          <a:ln/>
        </p:spPr>
        <p:txBody>
          <a:bodyPr/>
          <a:lstStyle>
            <a:lvl1pPr>
              <a:defRPr/>
            </a:lvl1pPr>
          </a:lstStyle>
          <a:p>
            <a:pPr>
              <a:defRPr/>
            </a:pPr>
            <a:fld id="{6CB82C3D-06E2-47EA-8AC4-98FCE00BB97C}" type="slidenum">
              <a:rPr lang="en-AU"/>
              <a:pPr>
                <a:defRPr/>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vl1pPr>
          </a:lstStyle>
          <a:p>
            <a:fld id="{6415FA1B-8156-40FE-A07A-3A9E5F7391CD}" type="datetime1">
              <a:rPr lang="en-US"/>
              <a:pPr/>
              <a:t>8/11/2011</a:t>
            </a:fld>
            <a:endParaRPr lang="en-A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vl1pPr>
          </a:lstStyle>
          <a:p>
            <a:endParaRPr lang="en-A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smtClean="0"/>
            </a:lvl1pPr>
          </a:lstStyle>
          <a:p>
            <a:pPr>
              <a:defRPr/>
            </a:pPr>
            <a:fld id="{F235FB96-A8D3-4FFB-8784-97341D26FD34}" type="slidenum">
              <a:rPr lang="en-AU"/>
              <a:pPr>
                <a:defRPr/>
              </a:pPr>
              <a:t>‹#›</a:t>
            </a:fld>
            <a:endParaRPr lang="en-AU"/>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2"/>
          </p:nvPr>
        </p:nvSpPr>
        <p:spPr>
          <a:ln/>
        </p:spPr>
        <p:txBody>
          <a:bodyPr/>
          <a:lstStyle/>
          <a:p>
            <a:pPr>
              <a:defRPr/>
            </a:pPr>
            <a:fld id="{BF637ED8-2441-469B-939C-1F0DDADC0F65}" type="slidenum">
              <a:rPr lang="en-AU"/>
              <a:pPr>
                <a:defRPr/>
              </a:pPr>
              <a:t>1</a:t>
            </a:fld>
            <a:endParaRPr lang="en-AU"/>
          </a:p>
        </p:txBody>
      </p:sp>
      <p:sp>
        <p:nvSpPr>
          <p:cNvPr id="2050" name="Rectangle 2"/>
          <p:cNvSpPr>
            <a:spLocks noGrp="1" noChangeArrowheads="1"/>
          </p:cNvSpPr>
          <p:nvPr>
            <p:ph type="ctrTitle"/>
          </p:nvPr>
        </p:nvSpPr>
        <p:spPr>
          <a:xfrm>
            <a:off x="685800" y="333375"/>
            <a:ext cx="7772400" cy="1150938"/>
          </a:xfrm>
        </p:spPr>
        <p:txBody>
          <a:bodyPr/>
          <a:lstStyle/>
          <a:p>
            <a:pPr eaLnBrk="1" hangingPunct="1"/>
            <a:r>
              <a:rPr lang="en-AU" sz="2400" b="1" smtClean="0">
                <a:latin typeface="Calibri" pitchFamily="34" charset="0"/>
              </a:rPr>
              <a:t>Governance, Leadership and Management in Universities</a:t>
            </a:r>
            <a:r>
              <a:rPr lang="en-AU" sz="4000" smtClean="0"/>
              <a:t> </a:t>
            </a:r>
            <a:br>
              <a:rPr lang="en-AU" sz="4000" smtClean="0"/>
            </a:br>
            <a:r>
              <a:rPr lang="en-AU" sz="1800" b="1" smtClean="0">
                <a:latin typeface="Calibri" pitchFamily="34" charset="0"/>
              </a:rPr>
              <a:t>Gareth Evans, Chancellor, Australian National University</a:t>
            </a:r>
          </a:p>
        </p:txBody>
      </p:sp>
      <p:sp>
        <p:nvSpPr>
          <p:cNvPr id="2051" name="Rectangle 3"/>
          <p:cNvSpPr>
            <a:spLocks noGrp="1" noChangeArrowheads="1"/>
          </p:cNvSpPr>
          <p:nvPr>
            <p:ph type="subTitle" idx="1"/>
          </p:nvPr>
        </p:nvSpPr>
        <p:spPr>
          <a:xfrm>
            <a:off x="539750" y="1773238"/>
            <a:ext cx="4248150" cy="4176712"/>
          </a:xfrm>
        </p:spPr>
        <p:txBody>
          <a:bodyPr/>
          <a:lstStyle/>
          <a:p>
            <a:pPr algn="l" eaLnBrk="1" hangingPunct="1">
              <a:lnSpc>
                <a:spcPct val="80000"/>
              </a:lnSpc>
              <a:buFont typeface="Wingdings" pitchFamily="2" charset="2"/>
              <a:buChar char="Ø"/>
            </a:pPr>
            <a:r>
              <a:rPr lang="en-US" sz="1800" smtClean="0"/>
              <a:t>What is the shape of power in</a:t>
            </a:r>
          </a:p>
          <a:p>
            <a:pPr algn="l" eaLnBrk="1" hangingPunct="1">
              <a:lnSpc>
                <a:spcPct val="80000"/>
              </a:lnSpc>
            </a:pPr>
            <a:r>
              <a:rPr lang="en-US" sz="1800" smtClean="0"/>
              <a:t>university governance</a:t>
            </a:r>
          </a:p>
          <a:p>
            <a:pPr algn="l" eaLnBrk="1" hangingPunct="1">
              <a:lnSpc>
                <a:spcPct val="80000"/>
              </a:lnSpc>
              <a:buFont typeface="Wingdings" pitchFamily="2" charset="2"/>
              <a:buChar char="Ø"/>
            </a:pPr>
            <a:endParaRPr lang="en-US" sz="1800" smtClean="0"/>
          </a:p>
          <a:p>
            <a:pPr algn="l" eaLnBrk="1" hangingPunct="1">
              <a:lnSpc>
                <a:spcPct val="80000"/>
              </a:lnSpc>
              <a:buFont typeface="Wingdings" pitchFamily="2" charset="2"/>
              <a:buChar char="Ø"/>
            </a:pPr>
            <a:endParaRPr lang="en-US" sz="1800" smtClean="0"/>
          </a:p>
          <a:p>
            <a:pPr algn="l" eaLnBrk="1" hangingPunct="1">
              <a:lnSpc>
                <a:spcPct val="80000"/>
              </a:lnSpc>
              <a:buFont typeface="Wingdings" pitchFamily="2" charset="2"/>
              <a:buChar char="Ø"/>
            </a:pPr>
            <a:r>
              <a:rPr lang="en-US" sz="1800" smtClean="0"/>
              <a:t>Who has the power in decision</a:t>
            </a:r>
          </a:p>
          <a:p>
            <a:pPr algn="l" eaLnBrk="1" hangingPunct="1">
              <a:lnSpc>
                <a:spcPct val="80000"/>
              </a:lnSpc>
            </a:pPr>
            <a:r>
              <a:rPr lang="en-US" sz="1800" smtClean="0"/>
              <a:t>making processes</a:t>
            </a:r>
          </a:p>
          <a:p>
            <a:pPr algn="l" eaLnBrk="1" hangingPunct="1">
              <a:lnSpc>
                <a:spcPct val="80000"/>
              </a:lnSpc>
              <a:buFont typeface="Wingdings" pitchFamily="2" charset="2"/>
              <a:buChar char="Ø"/>
            </a:pPr>
            <a:endParaRPr lang="en-US" sz="1800" smtClean="0"/>
          </a:p>
          <a:p>
            <a:pPr algn="l" eaLnBrk="1" hangingPunct="1">
              <a:lnSpc>
                <a:spcPct val="80000"/>
              </a:lnSpc>
              <a:buFont typeface="Wingdings" pitchFamily="2" charset="2"/>
              <a:buChar char="Ø"/>
            </a:pPr>
            <a:endParaRPr lang="en-US" sz="1800" smtClean="0"/>
          </a:p>
          <a:p>
            <a:pPr algn="l" eaLnBrk="1" hangingPunct="1">
              <a:lnSpc>
                <a:spcPct val="80000"/>
              </a:lnSpc>
              <a:buFont typeface="Wingdings" pitchFamily="2" charset="2"/>
              <a:buChar char="Ø"/>
            </a:pPr>
            <a:r>
              <a:rPr lang="en-US" sz="1800" smtClean="0"/>
              <a:t>How are visions and goals turned into management systems</a:t>
            </a:r>
          </a:p>
          <a:p>
            <a:pPr algn="l" eaLnBrk="1" hangingPunct="1">
              <a:lnSpc>
                <a:spcPct val="80000"/>
              </a:lnSpc>
              <a:buFont typeface="Wingdings" pitchFamily="2" charset="2"/>
              <a:buChar char="Ø"/>
            </a:pPr>
            <a:endParaRPr lang="en-US" sz="1800" smtClean="0"/>
          </a:p>
          <a:p>
            <a:pPr algn="l" eaLnBrk="1" hangingPunct="1">
              <a:lnSpc>
                <a:spcPct val="80000"/>
              </a:lnSpc>
              <a:buFont typeface="Wingdings" pitchFamily="2" charset="2"/>
              <a:buChar char="Ø"/>
            </a:pPr>
            <a:endParaRPr lang="en-US" sz="1800" smtClean="0"/>
          </a:p>
          <a:p>
            <a:pPr algn="l" eaLnBrk="1" hangingPunct="1">
              <a:lnSpc>
                <a:spcPct val="80000"/>
              </a:lnSpc>
              <a:buFont typeface="Wingdings" pitchFamily="2" charset="2"/>
              <a:buChar char="Ø"/>
            </a:pPr>
            <a:r>
              <a:rPr lang="en-US" sz="1800" smtClean="0"/>
              <a:t>How do governance and management work together</a:t>
            </a:r>
            <a:endParaRPr lang="en-AU" sz="1800" smtClean="0"/>
          </a:p>
        </p:txBody>
      </p:sp>
      <p:pic>
        <p:nvPicPr>
          <p:cNvPr id="2052" name="Picture 5" descr="http://ecimages.kobobooks.com/Image.ashx?imageID=FPyH-t8uikavOmfvqEApxA&amp;Type=Full"/>
          <p:cNvPicPr>
            <a:picLocks noChangeAspect="1" noChangeArrowheads="1"/>
          </p:cNvPicPr>
          <p:nvPr/>
        </p:nvPicPr>
        <p:blipFill>
          <a:blip r:embed="rId2" cstate="print"/>
          <a:srcRect/>
          <a:stretch>
            <a:fillRect/>
          </a:stretch>
        </p:blipFill>
        <p:spPr bwMode="auto">
          <a:xfrm>
            <a:off x="5508625" y="1773238"/>
            <a:ext cx="2663825" cy="4105275"/>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pPr>
              <a:defRPr/>
            </a:pPr>
            <a:fld id="{C434203F-50B1-4132-8E2C-A1AA3DC4640E}" type="slidenum">
              <a:rPr lang="en-AU"/>
              <a:pPr>
                <a:defRPr/>
              </a:pPr>
              <a:t>2</a:t>
            </a:fld>
            <a:endParaRPr lang="en-AU"/>
          </a:p>
        </p:txBody>
      </p:sp>
      <p:sp>
        <p:nvSpPr>
          <p:cNvPr id="3074" name="Rectangle 2"/>
          <p:cNvSpPr>
            <a:spLocks noGrp="1" noChangeArrowheads="1"/>
          </p:cNvSpPr>
          <p:nvPr>
            <p:ph type="title"/>
          </p:nvPr>
        </p:nvSpPr>
        <p:spPr/>
        <p:txBody>
          <a:bodyPr/>
          <a:lstStyle/>
          <a:p>
            <a:pPr eaLnBrk="1" hangingPunct="1"/>
            <a:r>
              <a:rPr lang="en-US" sz="2000" smtClean="0"/>
              <a:t/>
            </a:r>
            <a:br>
              <a:rPr lang="en-US" sz="2000" smtClean="0"/>
            </a:br>
            <a:r>
              <a:rPr lang="en-US" sz="2000" smtClean="0"/>
              <a:t>The formal powers of Australian universities are, on the face of  the Acts establishing them, extraordinarily wide-ranging.</a:t>
            </a:r>
            <a:r>
              <a:rPr lang="en-US" sz="4000" smtClean="0"/>
              <a:t/>
            </a:r>
            <a:br>
              <a:rPr lang="en-US" sz="4000" smtClean="0"/>
            </a:br>
            <a:endParaRPr lang="en-AU" sz="4000" smtClean="0"/>
          </a:p>
        </p:txBody>
      </p:sp>
      <p:sp>
        <p:nvSpPr>
          <p:cNvPr id="3075" name="Rectangle 3"/>
          <p:cNvSpPr>
            <a:spLocks noGrp="1" noChangeArrowheads="1"/>
          </p:cNvSpPr>
          <p:nvPr>
            <p:ph type="body" idx="1"/>
          </p:nvPr>
        </p:nvSpPr>
        <p:spPr/>
        <p:txBody>
          <a:bodyPr/>
          <a:lstStyle/>
          <a:p>
            <a:pPr eaLnBrk="1" hangingPunct="1">
              <a:buFontTx/>
              <a:buNone/>
            </a:pPr>
            <a:r>
              <a:rPr lang="en-US" sz="1800" smtClean="0"/>
              <a:t>For example: </a:t>
            </a:r>
          </a:p>
          <a:p>
            <a:pPr eaLnBrk="1" hangingPunct="1">
              <a:buFontTx/>
              <a:buNone/>
            </a:pPr>
            <a:endParaRPr lang="en-US" sz="1800" smtClean="0"/>
          </a:p>
          <a:p>
            <a:pPr eaLnBrk="1" hangingPunct="1">
              <a:buFont typeface="Wingdings" pitchFamily="2" charset="2"/>
              <a:buChar char="Ø"/>
            </a:pPr>
            <a:r>
              <a:rPr lang="en-US" sz="1800" smtClean="0"/>
              <a:t>University  of Sydney Act 1989, s. 16 (1A)(b)</a:t>
            </a:r>
          </a:p>
          <a:p>
            <a:pPr eaLnBrk="1" hangingPunct="1">
              <a:buFontTx/>
              <a:buNone/>
            </a:pPr>
            <a:r>
              <a:rPr lang="en-US" sz="1800" smtClean="0"/>
              <a:t>	</a:t>
            </a:r>
            <a:r>
              <a:rPr lang="en-US" sz="1600" smtClean="0"/>
              <a:t>The Senate “has the control and management of the affairs and concerns of the University” </a:t>
            </a:r>
            <a:endParaRPr lang="en-US" sz="1800" smtClean="0"/>
          </a:p>
          <a:p>
            <a:pPr eaLnBrk="1" hangingPunct="1">
              <a:buFont typeface="Wingdings" pitchFamily="2" charset="2"/>
              <a:buChar char="Ø"/>
            </a:pPr>
            <a:endParaRPr lang="en-US" sz="1800" smtClean="0"/>
          </a:p>
          <a:p>
            <a:pPr eaLnBrk="1" hangingPunct="1">
              <a:buFont typeface="Wingdings" pitchFamily="2" charset="2"/>
              <a:buChar char="Ø"/>
            </a:pPr>
            <a:r>
              <a:rPr lang="en-US" sz="1800" smtClean="0"/>
              <a:t>University  of Melbourne Act 2009, s. 8 (2) (b)</a:t>
            </a:r>
          </a:p>
          <a:p>
            <a:pPr eaLnBrk="1" hangingPunct="1">
              <a:buFont typeface="Wingdings" pitchFamily="2" charset="2"/>
              <a:buNone/>
            </a:pPr>
            <a:r>
              <a:rPr lang="en-US" sz="1800" smtClean="0"/>
              <a:t>     T</a:t>
            </a:r>
            <a:r>
              <a:rPr lang="en-US" sz="1600" smtClean="0"/>
              <a:t>he Council “has the general direction and superintendence of the University” </a:t>
            </a:r>
          </a:p>
          <a:p>
            <a:pPr eaLnBrk="1" hangingPunct="1">
              <a:buFont typeface="Wingdings" pitchFamily="2" charset="2"/>
              <a:buNone/>
            </a:pPr>
            <a:endParaRPr lang="en-US" sz="1800" smtClean="0"/>
          </a:p>
          <a:p>
            <a:pPr eaLnBrk="1" hangingPunct="1">
              <a:buFont typeface="Wingdings" pitchFamily="2" charset="2"/>
              <a:buChar char="Ø"/>
            </a:pPr>
            <a:r>
              <a:rPr lang="en-US" sz="1800" smtClean="0"/>
              <a:t>Australian National University Act 1991, s. 9 (1) </a:t>
            </a:r>
          </a:p>
          <a:p>
            <a:pPr eaLnBrk="1" hangingPunct="1">
              <a:buFont typeface="Wingdings" pitchFamily="2" charset="2"/>
              <a:buNone/>
            </a:pPr>
            <a:r>
              <a:rPr lang="en-US" sz="1600" smtClean="0"/>
              <a:t>     	The Council “ has the entire control and management of the University” </a:t>
            </a:r>
            <a:endParaRPr lang="en-US" sz="1800" smtClean="0"/>
          </a:p>
          <a:p>
            <a:pPr eaLnBrk="1" hangingPunct="1">
              <a:buFont typeface="Wingdings" pitchFamily="2" charset="2"/>
              <a:buChar char="Ø"/>
            </a:pPr>
            <a:endParaRPr lang="en-AU" sz="160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pPr>
              <a:defRPr/>
            </a:pPr>
            <a:fld id="{F1ADB4D0-8E0E-4C59-AC1B-CEE897CCD789}" type="slidenum">
              <a:rPr lang="en-AU"/>
              <a:pPr>
                <a:defRPr/>
              </a:pPr>
              <a:t>3</a:t>
            </a:fld>
            <a:endParaRPr lang="en-AU"/>
          </a:p>
        </p:txBody>
      </p:sp>
      <p:sp>
        <p:nvSpPr>
          <p:cNvPr id="4098" name="Rectangle 2"/>
          <p:cNvSpPr>
            <a:spLocks noGrp="1" noChangeArrowheads="1"/>
          </p:cNvSpPr>
          <p:nvPr>
            <p:ph type="title"/>
          </p:nvPr>
        </p:nvSpPr>
        <p:spPr/>
        <p:txBody>
          <a:bodyPr/>
          <a:lstStyle/>
          <a:p>
            <a:pPr eaLnBrk="1" hangingPunct="1"/>
            <a:r>
              <a:rPr lang="en-US" sz="2000" smtClean="0"/>
              <a:t/>
            </a:r>
            <a:br>
              <a:rPr lang="en-US" sz="2000" smtClean="0"/>
            </a:br>
            <a:r>
              <a:rPr lang="en-US" sz="2000" smtClean="0"/>
              <a:t>But a better guide to the powers intended to be actually exercised lie in other provisions, viz lists  identifying  functions which cannot be delegated, or  ‘primary’ responsibilities</a:t>
            </a:r>
            <a:r>
              <a:rPr lang="en-US" sz="2000" smtClean="0">
                <a:latin typeface="Calibri" pitchFamily="34" charset="0"/>
              </a:rPr>
              <a:t/>
            </a:r>
            <a:br>
              <a:rPr lang="en-US" sz="2000" smtClean="0">
                <a:latin typeface="Calibri" pitchFamily="34" charset="0"/>
              </a:rPr>
            </a:br>
            <a:endParaRPr lang="en-AU" sz="2000" smtClean="0">
              <a:latin typeface="Calibri" pitchFamily="34" charset="0"/>
            </a:endParaRPr>
          </a:p>
        </p:txBody>
      </p:sp>
      <p:sp>
        <p:nvSpPr>
          <p:cNvPr id="4099" name="Rectangle 3"/>
          <p:cNvSpPr>
            <a:spLocks noGrp="1" noChangeArrowheads="1"/>
          </p:cNvSpPr>
          <p:nvPr>
            <p:ph type="body" idx="1"/>
          </p:nvPr>
        </p:nvSpPr>
        <p:spPr>
          <a:xfrm>
            <a:off x="468313" y="1412875"/>
            <a:ext cx="8229600" cy="4997450"/>
          </a:xfrm>
        </p:spPr>
        <p:txBody>
          <a:bodyPr/>
          <a:lstStyle/>
          <a:p>
            <a:pPr eaLnBrk="1" hangingPunct="1">
              <a:lnSpc>
                <a:spcPct val="80000"/>
              </a:lnSpc>
              <a:buFontTx/>
              <a:buNone/>
            </a:pPr>
            <a:endParaRPr lang="en-US" sz="2000" smtClean="0"/>
          </a:p>
          <a:p>
            <a:pPr eaLnBrk="1" hangingPunct="1">
              <a:lnSpc>
                <a:spcPct val="80000"/>
              </a:lnSpc>
              <a:buFontTx/>
              <a:buNone/>
            </a:pPr>
            <a:endParaRPr lang="en-AU" sz="2000" i="1" smtClean="0"/>
          </a:p>
          <a:p>
            <a:pPr eaLnBrk="1" hangingPunct="1">
              <a:lnSpc>
                <a:spcPct val="80000"/>
              </a:lnSpc>
              <a:buFont typeface="Wingdings" pitchFamily="2" charset="2"/>
              <a:buNone/>
            </a:pPr>
            <a:r>
              <a:rPr lang="en-US" sz="1800" b="1" smtClean="0"/>
              <a:t>Functions which cannot be delegated</a:t>
            </a:r>
          </a:p>
          <a:p>
            <a:pPr eaLnBrk="1" hangingPunct="1">
              <a:lnSpc>
                <a:spcPct val="80000"/>
              </a:lnSpc>
              <a:buFont typeface="Wingdings" pitchFamily="2" charset="2"/>
              <a:buNone/>
            </a:pPr>
            <a:r>
              <a:rPr lang="en-US" sz="2000" smtClean="0"/>
              <a:t>      </a:t>
            </a:r>
          </a:p>
          <a:p>
            <a:pPr eaLnBrk="1" hangingPunct="1">
              <a:lnSpc>
                <a:spcPct val="80000"/>
              </a:lnSpc>
              <a:buFont typeface="Wingdings" pitchFamily="2" charset="2"/>
              <a:buChar char="Ø"/>
            </a:pPr>
            <a:r>
              <a:rPr lang="en-US" sz="1600" smtClean="0"/>
              <a:t>e.g. </a:t>
            </a:r>
            <a:r>
              <a:rPr lang="en-US" sz="1600" i="1" smtClean="0"/>
              <a:t>Australian National University Act, s. 17 (3)</a:t>
            </a:r>
          </a:p>
          <a:p>
            <a:pPr eaLnBrk="1" hangingPunct="1">
              <a:lnSpc>
                <a:spcPct val="80000"/>
              </a:lnSpc>
              <a:buFont typeface="Wingdings" pitchFamily="2" charset="2"/>
              <a:buNone/>
            </a:pPr>
            <a:r>
              <a:rPr lang="en-US" sz="2000" smtClean="0"/>
              <a:t>       </a:t>
            </a:r>
          </a:p>
          <a:p>
            <a:pPr eaLnBrk="1" hangingPunct="1">
              <a:lnSpc>
                <a:spcPct val="80000"/>
              </a:lnSpc>
              <a:buFontTx/>
              <a:buNone/>
            </a:pPr>
            <a:r>
              <a:rPr lang="en-US" sz="1400" smtClean="0"/>
              <a:t>      </a:t>
            </a:r>
            <a:r>
              <a:rPr lang="en-US" sz="1400" b="1" smtClean="0"/>
              <a:t>The council must not delegate its power to:</a:t>
            </a:r>
          </a:p>
          <a:p>
            <a:pPr eaLnBrk="1" hangingPunct="1">
              <a:lnSpc>
                <a:spcPct val="80000"/>
              </a:lnSpc>
              <a:buFontTx/>
              <a:buNone/>
            </a:pPr>
            <a:endParaRPr lang="en-US" sz="1400" b="1" smtClean="0"/>
          </a:p>
          <a:p>
            <a:pPr eaLnBrk="1" hangingPunct="1">
              <a:lnSpc>
                <a:spcPct val="80000"/>
              </a:lnSpc>
              <a:buFontTx/>
              <a:buNone/>
            </a:pPr>
            <a:r>
              <a:rPr lang="en-US" sz="1400" b="1" smtClean="0"/>
              <a:t>	(a) appoint the Chancellor, Pro-Chancellor or Vice-Chancellor; or</a:t>
            </a:r>
          </a:p>
          <a:p>
            <a:pPr eaLnBrk="1" hangingPunct="1">
              <a:lnSpc>
                <a:spcPct val="80000"/>
              </a:lnSpc>
              <a:buFontTx/>
              <a:buNone/>
            </a:pPr>
            <a:endParaRPr lang="en-US" sz="1400" b="1" smtClean="0"/>
          </a:p>
          <a:p>
            <a:pPr eaLnBrk="1" hangingPunct="1">
              <a:lnSpc>
                <a:spcPct val="80000"/>
              </a:lnSpc>
              <a:spcAft>
                <a:spcPts val="600"/>
              </a:spcAft>
              <a:buFontTx/>
              <a:buNone/>
            </a:pPr>
            <a:r>
              <a:rPr lang="en-US" sz="1400" b="1" smtClean="0"/>
              <a:t>	(b) approve the University’s annual budget or its business plan; or</a:t>
            </a:r>
          </a:p>
          <a:p>
            <a:pPr eaLnBrk="1" hangingPunct="1">
              <a:lnSpc>
                <a:spcPct val="80000"/>
              </a:lnSpc>
              <a:spcAft>
                <a:spcPts val="600"/>
              </a:spcAft>
              <a:buFontTx/>
              <a:buNone/>
            </a:pPr>
            <a:r>
              <a:rPr lang="en-US" sz="1400" b="1" smtClean="0"/>
              <a:t>	(c) approve the annual report of the University; or</a:t>
            </a:r>
          </a:p>
          <a:p>
            <a:pPr eaLnBrk="1" hangingPunct="1">
              <a:lnSpc>
                <a:spcPct val="80000"/>
              </a:lnSpc>
              <a:spcAft>
                <a:spcPts val="600"/>
              </a:spcAft>
              <a:buFontTx/>
              <a:buNone/>
            </a:pPr>
            <a:r>
              <a:rPr lang="en-US" sz="1400" b="1" smtClean="0"/>
              <a:t>	(d) monitor its commercial activities, and its subsidiaries and any other entities that it controls, to the extent required to ensure they do not have any significant adverse impact on, or pose an unreasonable risk to, the University’s finances and operations; or</a:t>
            </a:r>
          </a:p>
          <a:p>
            <a:pPr eaLnBrk="1" hangingPunct="1">
              <a:lnSpc>
                <a:spcPct val="80000"/>
              </a:lnSpc>
              <a:spcAft>
                <a:spcPts val="600"/>
              </a:spcAft>
              <a:buFontTx/>
              <a:buNone/>
            </a:pPr>
            <a:r>
              <a:rPr lang="en-US" sz="1400" b="1" smtClean="0"/>
              <a:t>	(e) review and monitor the management of the University as a whole or the University’s performance as a university (as defined by the </a:t>
            </a:r>
            <a:r>
              <a:rPr lang="en-US" sz="1400" b="1" i="1" smtClean="0"/>
              <a:t>Higher Education Support Act 2003</a:t>
            </a:r>
            <a:r>
              <a:rPr lang="en-US" sz="1400" b="1" smtClean="0"/>
              <a:t>) </a:t>
            </a:r>
            <a:endParaRPr lang="en-AU" sz="1400" b="1"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pPr>
              <a:defRPr/>
            </a:pPr>
            <a:fld id="{E0684D37-96F5-4D82-9402-70BB706D21A9}" type="slidenum">
              <a:rPr lang="en-AU"/>
              <a:pPr>
                <a:defRPr/>
              </a:pPr>
              <a:t>4</a:t>
            </a:fld>
            <a:endParaRPr lang="en-AU"/>
          </a:p>
        </p:txBody>
      </p:sp>
      <p:sp>
        <p:nvSpPr>
          <p:cNvPr id="5122" name="Rectangle 2"/>
          <p:cNvSpPr>
            <a:spLocks noGrp="1" noChangeArrowheads="1"/>
          </p:cNvSpPr>
          <p:nvPr>
            <p:ph type="title"/>
          </p:nvPr>
        </p:nvSpPr>
        <p:spPr/>
        <p:txBody>
          <a:bodyPr/>
          <a:lstStyle/>
          <a:p>
            <a:pPr algn="l" eaLnBrk="1" hangingPunct="1">
              <a:buFont typeface="Wingdings" pitchFamily="2" charset="2"/>
              <a:buNone/>
            </a:pPr>
            <a:r>
              <a:rPr lang="en-US" sz="1600" b="1" smtClean="0"/>
              <a:t/>
            </a:r>
            <a:br>
              <a:rPr lang="en-US" sz="1600" b="1" smtClean="0"/>
            </a:br>
            <a:r>
              <a:rPr lang="en-US" sz="1600" b="1" smtClean="0"/>
              <a:t/>
            </a:r>
            <a:br>
              <a:rPr lang="en-US" sz="1600" b="1" smtClean="0"/>
            </a:br>
            <a:r>
              <a:rPr lang="en-US" sz="1600" b="1" smtClean="0"/>
              <a:t>Identification</a:t>
            </a:r>
            <a:r>
              <a:rPr lang="en-US" sz="1800" b="1" smtClean="0"/>
              <a:t> of “primary responsibilities” </a:t>
            </a:r>
            <a:r>
              <a:rPr lang="en-AU" sz="1800" b="1" smtClean="0"/>
              <a:t> </a:t>
            </a:r>
            <a:br>
              <a:rPr lang="en-AU" sz="1800" b="1" smtClean="0"/>
            </a:br>
            <a:r>
              <a:rPr lang="en-AU" sz="1800" i="1" smtClean="0"/>
              <a:t/>
            </a:r>
            <a:br>
              <a:rPr lang="en-AU" sz="1800" i="1" smtClean="0"/>
            </a:br>
            <a:endParaRPr lang="en-US" sz="1800" i="1" smtClean="0"/>
          </a:p>
        </p:txBody>
      </p:sp>
      <p:sp>
        <p:nvSpPr>
          <p:cNvPr id="5123" name="Rectangle 3"/>
          <p:cNvSpPr>
            <a:spLocks noGrp="1" noChangeArrowheads="1"/>
          </p:cNvSpPr>
          <p:nvPr>
            <p:ph type="body" idx="1"/>
          </p:nvPr>
        </p:nvSpPr>
        <p:spPr>
          <a:xfrm>
            <a:off x="457200" y="1341438"/>
            <a:ext cx="8229600" cy="4967287"/>
          </a:xfrm>
        </p:spPr>
        <p:txBody>
          <a:bodyPr/>
          <a:lstStyle/>
          <a:p>
            <a:pPr eaLnBrk="1" hangingPunct="1">
              <a:spcAft>
                <a:spcPts val="1200"/>
              </a:spcAft>
              <a:buFont typeface="Wingdings" pitchFamily="2" charset="2"/>
              <a:buChar char="Ø"/>
            </a:pPr>
            <a:r>
              <a:rPr lang="en-AU" sz="1600" i="1" smtClean="0"/>
              <a:t>e.g. University of Melbourne Act, s.8 (3)</a:t>
            </a:r>
          </a:p>
          <a:p>
            <a:pPr eaLnBrk="1" hangingPunct="1">
              <a:spcAft>
                <a:spcPts val="1200"/>
              </a:spcAft>
              <a:buFont typeface="Wingdings" pitchFamily="2" charset="2"/>
              <a:buNone/>
            </a:pPr>
            <a:r>
              <a:rPr lang="en-AU" sz="1600" i="1" smtClean="0"/>
              <a:t>       </a:t>
            </a:r>
            <a:r>
              <a:rPr lang="en-AU" sz="1600" smtClean="0"/>
              <a:t>The primary responsibilities of the Council include-</a:t>
            </a:r>
            <a:endParaRPr lang="en-AU" sz="1600" i="1" smtClean="0"/>
          </a:p>
          <a:p>
            <a:pPr eaLnBrk="1" hangingPunct="1">
              <a:spcAft>
                <a:spcPts val="1200"/>
              </a:spcAft>
              <a:buFontTx/>
              <a:buNone/>
            </a:pPr>
            <a:r>
              <a:rPr lang="en-AU" sz="1600" b="1" smtClean="0"/>
              <a:t>	</a:t>
            </a:r>
            <a:r>
              <a:rPr lang="en-AU" sz="1400" b="1" smtClean="0"/>
              <a:t>(a) appointing and monitoring the performance of the Vice-Chancellor as chief executive officer of the University; </a:t>
            </a:r>
          </a:p>
          <a:p>
            <a:pPr eaLnBrk="1" hangingPunct="1">
              <a:spcAft>
                <a:spcPts val="1200"/>
              </a:spcAft>
              <a:buFontTx/>
              <a:buNone/>
            </a:pPr>
            <a:r>
              <a:rPr lang="en-AU" sz="1400" b="1" smtClean="0"/>
              <a:t> 	(b) approving the mission and strategic direction of the University and its annual budget and business plan; </a:t>
            </a:r>
          </a:p>
          <a:p>
            <a:pPr eaLnBrk="1" hangingPunct="1">
              <a:spcAft>
                <a:spcPts val="1200"/>
              </a:spcAft>
              <a:buFontTx/>
              <a:buNone/>
            </a:pPr>
            <a:r>
              <a:rPr lang="en-AU" sz="1400" b="1" smtClean="0"/>
              <a:t> 	(c) overseeing and reviewing the management of the University and its performance; </a:t>
            </a:r>
          </a:p>
          <a:p>
            <a:pPr eaLnBrk="1" hangingPunct="1">
              <a:spcAft>
                <a:spcPts val="1200"/>
              </a:spcAft>
              <a:buFontTx/>
              <a:buNone/>
            </a:pPr>
            <a:r>
              <a:rPr lang="en-AU" sz="1400" b="1" smtClean="0"/>
              <a:t>	(d) establishing policy and procedural principles for the operation of the University consistent with legal requirements and community expectations;</a:t>
            </a:r>
          </a:p>
          <a:p>
            <a:pPr eaLnBrk="1" hangingPunct="1">
              <a:spcAft>
                <a:spcPts val="1200"/>
              </a:spcAft>
              <a:buFontTx/>
              <a:buNone/>
            </a:pPr>
            <a:r>
              <a:rPr lang="en-AU" sz="1400" b="1" smtClean="0"/>
              <a:t> 	(e) approving and monitoring systems of control and accountability of the University, including those required to maintain a general overview of any entity over which the University has control within the meaning of section 3 of the Audit Act 1994;</a:t>
            </a:r>
          </a:p>
          <a:p>
            <a:pPr eaLnBrk="1" hangingPunct="1">
              <a:spcAft>
                <a:spcPts val="1200"/>
              </a:spcAft>
              <a:buFontTx/>
              <a:buNone/>
            </a:pPr>
            <a:r>
              <a:rPr lang="en-AU" sz="1400" b="1" smtClean="0"/>
              <a:t>	(f) overseeing and monitoring the assessment and management of risk across the University, including university commercial activities;</a:t>
            </a:r>
          </a:p>
          <a:p>
            <a:pPr eaLnBrk="1" hangingPunct="1">
              <a:spcAft>
                <a:spcPts val="1200"/>
              </a:spcAft>
              <a:buFontTx/>
              <a:buNone/>
            </a:pPr>
            <a:r>
              <a:rPr lang="en-AU" sz="1400" b="1" smtClean="0"/>
              <a:t>	(g) overseeing and monitoring the academic activities of the University;</a:t>
            </a:r>
          </a:p>
          <a:p>
            <a:pPr eaLnBrk="1" hangingPunct="1">
              <a:spcAft>
                <a:spcPts val="1200"/>
              </a:spcAft>
              <a:buFontTx/>
              <a:buNone/>
            </a:pPr>
            <a:r>
              <a:rPr lang="en-AU" sz="1400" b="1" smtClean="0"/>
              <a:t> 	(h) approving any significant university commercial activities. </a:t>
            </a:r>
          </a:p>
          <a:p>
            <a:pPr eaLnBrk="1" hangingPunct="1">
              <a:buFontTx/>
              <a:buNone/>
            </a:pPr>
            <a:r>
              <a:rPr lang="en-AU" sz="1200" smtClean="0"/>
              <a:t/>
            </a:r>
            <a:br>
              <a:rPr lang="en-AU" sz="1200" smtClean="0"/>
            </a:br>
            <a:endParaRPr lang="en-AU" sz="120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pPr>
              <a:defRPr/>
            </a:pPr>
            <a:fld id="{D6E95268-C1C0-4307-A0E9-2AB827027E10}" type="slidenum">
              <a:rPr lang="en-AU"/>
              <a:pPr>
                <a:defRPr/>
              </a:pPr>
              <a:t>5</a:t>
            </a:fld>
            <a:endParaRPr lang="en-AU"/>
          </a:p>
        </p:txBody>
      </p:sp>
      <p:sp>
        <p:nvSpPr>
          <p:cNvPr id="6146" name="Rectangle 2"/>
          <p:cNvSpPr>
            <a:spLocks noGrp="1" noChangeArrowheads="1"/>
          </p:cNvSpPr>
          <p:nvPr>
            <p:ph type="title"/>
          </p:nvPr>
        </p:nvSpPr>
        <p:spPr/>
        <p:txBody>
          <a:bodyPr/>
          <a:lstStyle/>
          <a:p>
            <a:pPr eaLnBrk="1" hangingPunct="1"/>
            <a:r>
              <a:rPr lang="en-US" sz="2000" smtClean="0"/>
              <a:t>These ‘real’ responsibilities are essentially now embodied in  the </a:t>
            </a:r>
            <a:r>
              <a:rPr lang="en-US" sz="2000" i="1" smtClean="0"/>
              <a:t>Voluntary Code of Best Practice for the Governance of Australian Universities </a:t>
            </a:r>
            <a:br>
              <a:rPr lang="en-US" sz="2000" i="1" smtClean="0"/>
            </a:br>
            <a:endParaRPr lang="en-AU" sz="2000" i="1" smtClean="0"/>
          </a:p>
        </p:txBody>
      </p:sp>
      <p:sp>
        <p:nvSpPr>
          <p:cNvPr id="6147" name="Rectangle 3"/>
          <p:cNvSpPr>
            <a:spLocks noGrp="1" noChangeArrowheads="1"/>
          </p:cNvSpPr>
          <p:nvPr>
            <p:ph type="body" idx="1"/>
          </p:nvPr>
        </p:nvSpPr>
        <p:spPr>
          <a:xfrm>
            <a:off x="457200" y="1268413"/>
            <a:ext cx="8229600" cy="5113337"/>
          </a:xfrm>
        </p:spPr>
        <p:txBody>
          <a:bodyPr/>
          <a:lstStyle/>
          <a:p>
            <a:pPr eaLnBrk="1" hangingPunct="1">
              <a:buFontTx/>
              <a:buNone/>
            </a:pPr>
            <a:r>
              <a:rPr lang="en-US" sz="1400" b="1" smtClean="0"/>
              <a:t>2. A university’s governing body should adopt a statement of its primary responsibilities, to include:</a:t>
            </a:r>
          </a:p>
          <a:p>
            <a:pPr eaLnBrk="1" hangingPunct="1">
              <a:spcAft>
                <a:spcPts val="600"/>
              </a:spcAft>
              <a:buFontTx/>
              <a:buNone/>
            </a:pPr>
            <a:r>
              <a:rPr lang="en-US" sz="1400" b="1" smtClean="0"/>
              <a:t>	(a) appointing the Vice-Chancellor as the Chief Executive Officer of the university, and monitoring his/her performance;</a:t>
            </a:r>
          </a:p>
          <a:p>
            <a:pPr eaLnBrk="1" hangingPunct="1">
              <a:spcAft>
                <a:spcPts val="600"/>
              </a:spcAft>
              <a:buFontTx/>
              <a:buNone/>
            </a:pPr>
            <a:r>
              <a:rPr lang="en-US" sz="1400" b="1" smtClean="0"/>
              <a:t>	(b) appointing other senior officers of the university as considered appropriate;</a:t>
            </a:r>
          </a:p>
          <a:p>
            <a:pPr eaLnBrk="1" hangingPunct="1">
              <a:spcAft>
                <a:spcPts val="600"/>
              </a:spcAft>
              <a:buFontTx/>
              <a:buNone/>
            </a:pPr>
            <a:r>
              <a:rPr lang="en-US" sz="1400" b="1" smtClean="0"/>
              <a:t>	(c) approving the mission and strategic direction of the university, as well as the annual budget and business plan;</a:t>
            </a:r>
          </a:p>
          <a:p>
            <a:pPr eaLnBrk="1" hangingPunct="1">
              <a:spcAft>
                <a:spcPts val="600"/>
              </a:spcAft>
              <a:buFontTx/>
              <a:buNone/>
            </a:pPr>
            <a:r>
              <a:rPr lang="en-US" sz="1400" b="1" smtClean="0"/>
              <a:t>	(d) overseeing and reviewing the management of the university and its performance;</a:t>
            </a:r>
          </a:p>
          <a:p>
            <a:pPr eaLnBrk="1" hangingPunct="1">
              <a:spcAft>
                <a:spcPts val="600"/>
              </a:spcAft>
              <a:buFontTx/>
              <a:buNone/>
            </a:pPr>
            <a:r>
              <a:rPr lang="en-US" sz="1400" b="1" smtClean="0"/>
              <a:t>	(e) establishing policy and procedural principles, consistent with legal requirements and community expectations;</a:t>
            </a:r>
          </a:p>
          <a:p>
            <a:pPr eaLnBrk="1" hangingPunct="1">
              <a:spcAft>
                <a:spcPts val="600"/>
              </a:spcAft>
              <a:buFontTx/>
              <a:buNone/>
            </a:pPr>
            <a:r>
              <a:rPr lang="en-US" sz="1400" b="1" smtClean="0"/>
              <a:t>	(f) approving and monitoring systems of control and accountability, including general overview of any controlled entities. A controlled entity is one that satisfies the test of control in s.50AA of the </a:t>
            </a:r>
            <a:r>
              <a:rPr lang="en-US" sz="1400" b="1" i="1" smtClean="0"/>
              <a:t>Corporations Act</a:t>
            </a:r>
            <a:r>
              <a:rPr lang="en-US" sz="1400" b="1" smtClean="0"/>
              <a:t>;</a:t>
            </a:r>
          </a:p>
          <a:p>
            <a:pPr eaLnBrk="1" hangingPunct="1">
              <a:spcAft>
                <a:spcPts val="600"/>
              </a:spcAft>
              <a:buFontTx/>
              <a:buNone/>
            </a:pPr>
            <a:r>
              <a:rPr lang="en-US" sz="1400" b="1" smtClean="0"/>
              <a:t>	(g) overseeing and monitoring the assessment and management of risk across the university, including commercial undertakings;</a:t>
            </a:r>
          </a:p>
          <a:p>
            <a:pPr eaLnBrk="1" hangingPunct="1">
              <a:spcAft>
                <a:spcPts val="600"/>
              </a:spcAft>
              <a:buFontTx/>
              <a:buNone/>
            </a:pPr>
            <a:r>
              <a:rPr lang="en-US" sz="1400" b="1" smtClean="0"/>
              <a:t>	(h) overseeing and monitoring the academic activities of the university;</a:t>
            </a:r>
          </a:p>
          <a:p>
            <a:pPr eaLnBrk="1" hangingPunct="1">
              <a:spcAft>
                <a:spcPts val="600"/>
              </a:spcAft>
              <a:buFontTx/>
              <a:buNone/>
            </a:pPr>
            <a:r>
              <a:rPr lang="en-US" sz="1400" b="1" smtClean="0"/>
              <a:t>	(i) approving significant commercial activities of the university.</a:t>
            </a:r>
          </a:p>
          <a:p>
            <a:pPr eaLnBrk="1" hangingPunct="1">
              <a:buFontTx/>
              <a:buNone/>
            </a:pPr>
            <a:r>
              <a:rPr lang="en-US" sz="1400" b="1" smtClean="0"/>
              <a:t>       A university’s governing body, while retaining its ultimate governance responsibilities, may have an appropriate system of delegations to ensure the effective discharge of these responsibilities.</a:t>
            </a:r>
            <a:r>
              <a:rPr lang="en-US" sz="1400" smtClean="0"/>
              <a:t> 	</a:t>
            </a:r>
          </a:p>
          <a:p>
            <a:pPr eaLnBrk="1" hangingPunct="1">
              <a:buFontTx/>
              <a:buNone/>
            </a:pPr>
            <a:r>
              <a:rPr lang="en-US" sz="1400" smtClean="0"/>
              <a:t> </a:t>
            </a:r>
            <a:endParaRPr lang="en-AU" sz="140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pPr>
              <a:defRPr/>
            </a:pPr>
            <a:fld id="{E7E7589B-B093-461C-ADD6-4DEEF0116DC7}" type="slidenum">
              <a:rPr lang="en-AU"/>
              <a:pPr>
                <a:defRPr/>
              </a:pPr>
              <a:t>6</a:t>
            </a:fld>
            <a:endParaRPr lang="en-AU"/>
          </a:p>
        </p:txBody>
      </p:sp>
      <p:sp>
        <p:nvSpPr>
          <p:cNvPr id="7170" name="Rectangle 2"/>
          <p:cNvSpPr>
            <a:spLocks noGrp="1" noChangeArrowheads="1"/>
          </p:cNvSpPr>
          <p:nvPr>
            <p:ph type="title"/>
          </p:nvPr>
        </p:nvSpPr>
        <p:spPr/>
        <p:txBody>
          <a:bodyPr/>
          <a:lstStyle/>
          <a:p>
            <a:pPr eaLnBrk="1" hangingPunct="1"/>
            <a:r>
              <a:rPr lang="en-US" sz="2400" smtClean="0"/>
              <a:t/>
            </a:r>
            <a:br>
              <a:rPr lang="en-US" sz="2400" smtClean="0"/>
            </a:br>
            <a:r>
              <a:rPr lang="en-US" sz="2400" smtClean="0"/>
              <a:t/>
            </a:r>
            <a:br>
              <a:rPr lang="en-US" sz="2400" smtClean="0"/>
            </a:br>
            <a:r>
              <a:rPr lang="en-US" sz="2400" smtClean="0"/>
              <a:t>The three basic responsibilities of governing  bodies</a:t>
            </a:r>
            <a:r>
              <a:rPr lang="en-US" smtClean="0"/>
              <a:t/>
            </a:r>
            <a:br>
              <a:rPr lang="en-US" smtClean="0"/>
            </a:br>
            <a:endParaRPr lang="en-AU" smtClean="0"/>
          </a:p>
        </p:txBody>
      </p:sp>
      <p:sp>
        <p:nvSpPr>
          <p:cNvPr id="7171" name="Rectangle 3"/>
          <p:cNvSpPr>
            <a:spLocks noGrp="1" noChangeArrowheads="1"/>
          </p:cNvSpPr>
          <p:nvPr>
            <p:ph type="body" idx="1"/>
          </p:nvPr>
        </p:nvSpPr>
        <p:spPr/>
        <p:txBody>
          <a:bodyPr/>
          <a:lstStyle/>
          <a:p>
            <a:pPr eaLnBrk="1" hangingPunct="1">
              <a:lnSpc>
                <a:spcPct val="80000"/>
              </a:lnSpc>
              <a:buFont typeface="Wingdings" pitchFamily="2" charset="2"/>
              <a:buChar char="Ø"/>
            </a:pPr>
            <a:r>
              <a:rPr lang="en-US" sz="1600" b="1" smtClean="0"/>
              <a:t>Strategic Oversight:</a:t>
            </a:r>
          </a:p>
          <a:p>
            <a:pPr eaLnBrk="1" hangingPunct="1">
              <a:lnSpc>
                <a:spcPct val="80000"/>
              </a:lnSpc>
              <a:buFont typeface="Wingdings" pitchFamily="2" charset="2"/>
              <a:buNone/>
            </a:pPr>
            <a:endParaRPr lang="en-US" sz="1600" b="1" smtClean="0"/>
          </a:p>
          <a:p>
            <a:pPr eaLnBrk="1" hangingPunct="1">
              <a:lnSpc>
                <a:spcPct val="80000"/>
              </a:lnSpc>
            </a:pPr>
            <a:r>
              <a:rPr lang="en-US" sz="1600" smtClean="0"/>
              <a:t>approving the mission and strategic direction of the university</a:t>
            </a:r>
          </a:p>
          <a:p>
            <a:pPr eaLnBrk="1" hangingPunct="1">
              <a:lnSpc>
                <a:spcPct val="80000"/>
              </a:lnSpc>
            </a:pPr>
            <a:r>
              <a:rPr lang="en-US" sz="1600" smtClean="0"/>
              <a:t>ensuring that visions and goals are turned into effective management systems</a:t>
            </a:r>
          </a:p>
          <a:p>
            <a:pPr eaLnBrk="1" hangingPunct="1">
              <a:lnSpc>
                <a:spcPct val="80000"/>
              </a:lnSpc>
            </a:pPr>
            <a:r>
              <a:rPr lang="en-US" sz="1600" smtClean="0"/>
              <a:t>monitoring implementation of the strategic plan</a:t>
            </a:r>
          </a:p>
          <a:p>
            <a:pPr eaLnBrk="1" hangingPunct="1">
              <a:lnSpc>
                <a:spcPct val="80000"/>
              </a:lnSpc>
            </a:pPr>
            <a:endParaRPr lang="en-US" sz="1600" smtClean="0"/>
          </a:p>
          <a:p>
            <a:pPr eaLnBrk="1" hangingPunct="1">
              <a:lnSpc>
                <a:spcPct val="80000"/>
              </a:lnSpc>
              <a:buFont typeface="Wingdings" pitchFamily="2" charset="2"/>
              <a:buChar char="Ø"/>
            </a:pPr>
            <a:r>
              <a:rPr lang="en-US" sz="1600" b="1" smtClean="0"/>
              <a:t>Ensuring Effective Overall Management:</a:t>
            </a:r>
          </a:p>
          <a:p>
            <a:pPr eaLnBrk="1" hangingPunct="1">
              <a:lnSpc>
                <a:spcPct val="80000"/>
              </a:lnSpc>
              <a:buFont typeface="Wingdings" pitchFamily="2" charset="2"/>
              <a:buNone/>
            </a:pPr>
            <a:endParaRPr lang="en-US" sz="1600" b="1" smtClean="0"/>
          </a:p>
          <a:p>
            <a:pPr eaLnBrk="1" hangingPunct="1">
              <a:lnSpc>
                <a:spcPct val="80000"/>
              </a:lnSpc>
            </a:pPr>
            <a:r>
              <a:rPr lang="en-US" sz="1600" smtClean="0"/>
              <a:t>appointing the VC and monitoring his or her performance</a:t>
            </a:r>
          </a:p>
          <a:p>
            <a:pPr eaLnBrk="1" hangingPunct="1">
              <a:lnSpc>
                <a:spcPct val="80000"/>
              </a:lnSpc>
            </a:pPr>
            <a:r>
              <a:rPr lang="en-US" sz="1600" smtClean="0"/>
              <a:t>overseeing and reviewing overall management performance </a:t>
            </a:r>
          </a:p>
          <a:p>
            <a:pPr eaLnBrk="1" hangingPunct="1">
              <a:lnSpc>
                <a:spcPct val="80000"/>
              </a:lnSpc>
            </a:pPr>
            <a:r>
              <a:rPr lang="en-US" sz="1600" smtClean="0"/>
              <a:t>monitoring the academic activities and performance of the university</a:t>
            </a:r>
          </a:p>
          <a:p>
            <a:pPr eaLnBrk="1" hangingPunct="1">
              <a:lnSpc>
                <a:spcPct val="80000"/>
              </a:lnSpc>
            </a:pPr>
            <a:endParaRPr lang="en-US" sz="1600" smtClean="0"/>
          </a:p>
          <a:p>
            <a:pPr eaLnBrk="1" hangingPunct="1">
              <a:lnSpc>
                <a:spcPct val="80000"/>
              </a:lnSpc>
              <a:buFont typeface="Wingdings" pitchFamily="2" charset="2"/>
              <a:buChar char="Ø"/>
            </a:pPr>
            <a:r>
              <a:rPr lang="en-US" sz="1600" b="1" smtClean="0"/>
              <a:t>Ensuring Responsible Financial and Risk Management:</a:t>
            </a:r>
          </a:p>
          <a:p>
            <a:pPr eaLnBrk="1" hangingPunct="1">
              <a:lnSpc>
                <a:spcPct val="80000"/>
              </a:lnSpc>
              <a:buFont typeface="Wingdings" pitchFamily="2" charset="2"/>
              <a:buNone/>
            </a:pPr>
            <a:endParaRPr lang="en-US" sz="1600" b="1" smtClean="0"/>
          </a:p>
          <a:p>
            <a:pPr eaLnBrk="1" hangingPunct="1">
              <a:lnSpc>
                <a:spcPct val="80000"/>
              </a:lnSpc>
            </a:pPr>
            <a:r>
              <a:rPr lang="en-US" sz="1600" smtClean="0"/>
              <a:t>approving the annual budget</a:t>
            </a:r>
          </a:p>
          <a:p>
            <a:pPr eaLnBrk="1" hangingPunct="1">
              <a:lnSpc>
                <a:spcPct val="80000"/>
              </a:lnSpc>
            </a:pPr>
            <a:r>
              <a:rPr lang="en-US" sz="1600" smtClean="0"/>
              <a:t>approving and monitoring systems of control and accountability</a:t>
            </a:r>
          </a:p>
          <a:p>
            <a:pPr eaLnBrk="1" hangingPunct="1">
              <a:lnSpc>
                <a:spcPct val="80000"/>
              </a:lnSpc>
            </a:pPr>
            <a:r>
              <a:rPr lang="en-US" sz="1600" smtClean="0"/>
              <a:t>overseeing and monitoring the assessment and management of risk</a:t>
            </a:r>
          </a:p>
          <a:p>
            <a:pPr eaLnBrk="1" hangingPunct="1">
              <a:lnSpc>
                <a:spcPct val="80000"/>
              </a:lnSpc>
            </a:pPr>
            <a:r>
              <a:rPr lang="en-US" sz="1600" smtClean="0"/>
              <a:t>ensuring compliance with legal and government policy requirements</a:t>
            </a:r>
            <a:endParaRPr lang="en-AU" sz="160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pPr>
              <a:defRPr/>
            </a:pPr>
            <a:fld id="{3E343846-8BFE-425B-8435-D94A5B16DEBB}" type="slidenum">
              <a:rPr lang="en-AU"/>
              <a:pPr>
                <a:defRPr/>
              </a:pPr>
              <a:t>7</a:t>
            </a:fld>
            <a:endParaRPr lang="en-AU"/>
          </a:p>
        </p:txBody>
      </p:sp>
      <p:sp>
        <p:nvSpPr>
          <p:cNvPr id="20482" name="Rectangle 2"/>
          <p:cNvSpPr>
            <a:spLocks noGrp="1" noChangeArrowheads="1"/>
          </p:cNvSpPr>
          <p:nvPr>
            <p:ph type="title"/>
          </p:nvPr>
        </p:nvSpPr>
        <p:spPr/>
        <p:txBody>
          <a:bodyPr/>
          <a:lstStyle/>
          <a:p>
            <a:r>
              <a:rPr lang="en-AU" sz="2400" smtClean="0"/>
              <a:t>What makes for effective governing bodies</a:t>
            </a:r>
          </a:p>
        </p:txBody>
      </p:sp>
      <p:sp>
        <p:nvSpPr>
          <p:cNvPr id="20483" name="Rectangle 3"/>
          <p:cNvSpPr>
            <a:spLocks noGrp="1" noChangeArrowheads="1"/>
          </p:cNvSpPr>
          <p:nvPr>
            <p:ph type="body" idx="1"/>
          </p:nvPr>
        </p:nvSpPr>
        <p:spPr/>
        <p:txBody>
          <a:bodyPr/>
          <a:lstStyle/>
          <a:p>
            <a:pPr>
              <a:lnSpc>
                <a:spcPct val="90000"/>
              </a:lnSpc>
              <a:buFont typeface="Wingdings" pitchFamily="2" charset="2"/>
              <a:buChar char="Ø"/>
            </a:pPr>
            <a:r>
              <a:rPr lang="en-AU" sz="1800" b="1" smtClean="0"/>
              <a:t>Membership basics</a:t>
            </a:r>
          </a:p>
          <a:p>
            <a:pPr>
              <a:lnSpc>
                <a:spcPct val="90000"/>
              </a:lnSpc>
            </a:pPr>
            <a:r>
              <a:rPr lang="en-AU" sz="1400" b="1" smtClean="0"/>
              <a:t>manageable size</a:t>
            </a:r>
          </a:p>
          <a:p>
            <a:pPr>
              <a:lnSpc>
                <a:spcPct val="90000"/>
              </a:lnSpc>
            </a:pPr>
            <a:r>
              <a:rPr lang="en-AU" sz="1400" b="1" smtClean="0"/>
              <a:t>right combination of qualifications and experience</a:t>
            </a:r>
          </a:p>
          <a:p>
            <a:pPr>
              <a:lnSpc>
                <a:spcPct val="90000"/>
              </a:lnSpc>
            </a:pPr>
            <a:r>
              <a:rPr lang="en-AU" sz="1400" b="1" smtClean="0"/>
              <a:t>right combination of continuity and renewal</a:t>
            </a:r>
          </a:p>
          <a:p>
            <a:pPr>
              <a:lnSpc>
                <a:spcPct val="90000"/>
              </a:lnSpc>
              <a:buFont typeface="Wingdings" pitchFamily="2" charset="2"/>
              <a:buChar char="Ø"/>
            </a:pPr>
            <a:endParaRPr lang="en-AU" sz="1400" b="1" smtClean="0"/>
          </a:p>
          <a:p>
            <a:pPr>
              <a:lnSpc>
                <a:spcPct val="90000"/>
              </a:lnSpc>
              <a:buFont typeface="Wingdings" pitchFamily="2" charset="2"/>
              <a:buChar char="Ø"/>
            </a:pPr>
            <a:r>
              <a:rPr lang="en-AU" sz="1800" b="1" smtClean="0"/>
              <a:t>Induction – and continuing education</a:t>
            </a:r>
          </a:p>
          <a:p>
            <a:pPr>
              <a:lnSpc>
                <a:spcPct val="90000"/>
              </a:lnSpc>
            </a:pPr>
            <a:r>
              <a:rPr lang="en-AU" sz="1400" b="1" smtClean="0"/>
              <a:t>in formal obligations under Corporations legislation</a:t>
            </a:r>
          </a:p>
          <a:p>
            <a:pPr>
              <a:lnSpc>
                <a:spcPct val="90000"/>
              </a:lnSpc>
            </a:pPr>
            <a:r>
              <a:rPr lang="en-AU" sz="1400" b="1" smtClean="0"/>
              <a:t>in understanding basic roles of governing body</a:t>
            </a:r>
          </a:p>
          <a:p>
            <a:pPr>
              <a:lnSpc>
                <a:spcPct val="90000"/>
              </a:lnSpc>
            </a:pPr>
            <a:r>
              <a:rPr lang="en-AU" sz="1400" b="1" smtClean="0"/>
              <a:t>in understanding limitations of “representative” role</a:t>
            </a:r>
          </a:p>
          <a:p>
            <a:pPr>
              <a:lnSpc>
                <a:spcPct val="90000"/>
              </a:lnSpc>
            </a:pPr>
            <a:r>
              <a:rPr lang="en-AU" sz="1400" b="1" smtClean="0"/>
              <a:t>systematic exposure to main areas of university operation</a:t>
            </a:r>
          </a:p>
          <a:p>
            <a:pPr>
              <a:lnSpc>
                <a:spcPct val="90000"/>
              </a:lnSpc>
              <a:buFont typeface="Wingdings" pitchFamily="2" charset="2"/>
              <a:buChar char="Ø"/>
            </a:pPr>
            <a:endParaRPr lang="en-AU" sz="1400" b="1" smtClean="0"/>
          </a:p>
          <a:p>
            <a:pPr>
              <a:lnSpc>
                <a:spcPct val="90000"/>
              </a:lnSpc>
              <a:buFont typeface="Wingdings" pitchFamily="2" charset="2"/>
              <a:buChar char="Ø"/>
            </a:pPr>
            <a:r>
              <a:rPr lang="en-AU" sz="1800" b="1" smtClean="0"/>
              <a:t>Meeting conduct</a:t>
            </a:r>
          </a:p>
          <a:p>
            <a:pPr>
              <a:lnSpc>
                <a:spcPct val="90000"/>
              </a:lnSpc>
            </a:pPr>
            <a:r>
              <a:rPr lang="en-AU" sz="1400" b="1" smtClean="0"/>
              <a:t>well prepared papers</a:t>
            </a:r>
          </a:p>
          <a:p>
            <a:pPr>
              <a:lnSpc>
                <a:spcPct val="90000"/>
              </a:lnSpc>
            </a:pPr>
            <a:r>
              <a:rPr lang="en-AU" sz="1400" b="1" smtClean="0"/>
              <a:t>no longer – or shorter – than necessary</a:t>
            </a:r>
          </a:p>
          <a:p>
            <a:pPr>
              <a:lnSpc>
                <a:spcPct val="90000"/>
              </a:lnSpc>
            </a:pPr>
            <a:r>
              <a:rPr lang="en-AU" sz="1400" b="1" smtClean="0"/>
              <a:t>real debate – not meandering soliloquies</a:t>
            </a:r>
          </a:p>
          <a:p>
            <a:pPr>
              <a:lnSpc>
                <a:spcPct val="90000"/>
              </a:lnSpc>
            </a:pPr>
            <a:endParaRPr lang="en-AU" sz="1400" b="1" smtClean="0"/>
          </a:p>
          <a:p>
            <a:pPr>
              <a:lnSpc>
                <a:spcPct val="90000"/>
              </a:lnSpc>
              <a:buFont typeface="Wingdings" pitchFamily="2" charset="2"/>
              <a:buChar char="Ø"/>
            </a:pPr>
            <a:r>
              <a:rPr lang="en-AU" sz="1800" b="1" smtClean="0"/>
              <a:t>Regular self-evaluation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pPr>
              <a:defRPr/>
            </a:pPr>
            <a:fld id="{9FB06448-8F98-4C6C-9D37-E02243E62CD0}" type="slidenum">
              <a:rPr lang="en-AU"/>
              <a:pPr>
                <a:defRPr/>
              </a:pPr>
              <a:t>8</a:t>
            </a:fld>
            <a:endParaRPr lang="en-AU"/>
          </a:p>
        </p:txBody>
      </p:sp>
      <p:sp>
        <p:nvSpPr>
          <p:cNvPr id="22530" name="Rectangle 2"/>
          <p:cNvSpPr>
            <a:spLocks noGrp="1" noChangeArrowheads="1"/>
          </p:cNvSpPr>
          <p:nvPr>
            <p:ph type="title"/>
          </p:nvPr>
        </p:nvSpPr>
        <p:spPr/>
        <p:txBody>
          <a:bodyPr/>
          <a:lstStyle/>
          <a:p>
            <a:r>
              <a:rPr lang="en-AU" sz="1800" b="1" smtClean="0"/>
              <a:t>UNIVERSITY GOVERNANCE ISSUES: SOME CASES FOR DISCUSSION</a:t>
            </a:r>
            <a:r>
              <a:rPr lang="en-AU" sz="4000" smtClean="0"/>
              <a:t> </a:t>
            </a:r>
            <a:br>
              <a:rPr lang="en-AU" sz="4000" smtClean="0"/>
            </a:br>
            <a:endParaRPr lang="en-AU" sz="4000" smtClean="0"/>
          </a:p>
        </p:txBody>
      </p:sp>
      <p:sp>
        <p:nvSpPr>
          <p:cNvPr id="22531" name="Rectangle 3"/>
          <p:cNvSpPr>
            <a:spLocks noGrp="1" noChangeArrowheads="1"/>
          </p:cNvSpPr>
          <p:nvPr>
            <p:ph type="body" idx="1"/>
          </p:nvPr>
        </p:nvSpPr>
        <p:spPr/>
        <p:txBody>
          <a:bodyPr/>
          <a:lstStyle/>
          <a:p>
            <a:pPr>
              <a:buFont typeface="Wingdings" pitchFamily="2" charset="2"/>
              <a:buChar char="Ø"/>
            </a:pPr>
            <a:r>
              <a:rPr lang="en-AU" sz="1400" b="1" smtClean="0"/>
              <a:t>The Chancellor has concluded that, given her assessment of the Vice-Chancellor’s continuing performance, the time has come to terminate the appointment (consistent with the V-C’s contract of appointment).  However, on sounding out Council members individually, she finds that there is not majority support for termination.  What should the Chancellor do?  Resign?  And if she resigns what are the implications for the governance of the University?  If the Chancellor decides to bring her concerns to a Council meeting, what is the appropriate way to do this?  What could be possible outcomes from such a meeting?</a:t>
            </a:r>
          </a:p>
          <a:p>
            <a:pPr>
              <a:buFont typeface="Wingdings" pitchFamily="2" charset="2"/>
              <a:buChar char="Ø"/>
            </a:pPr>
            <a:endParaRPr lang="en-AU" sz="1400" b="1" smtClean="0"/>
          </a:p>
          <a:p>
            <a:pPr>
              <a:buFont typeface="Wingdings" pitchFamily="2" charset="2"/>
              <a:buChar char="Ø"/>
            </a:pPr>
            <a:r>
              <a:rPr lang="en-AU" sz="1400" b="1" smtClean="0"/>
              <a:t>The Vice-Chancellor proposes abolition of the Faculties and Deans and replacement by Pro Vice-Chancellors and Schools.  Not surprisingly, the incumbent Deans are opposed and, after meeting with the Chancellor (a meeting of which the Vice-Chancellor was not informed), the Chancellor agrees that the Deans be given an opportunity to voice their opinion at a Council meeting.  Is this good practice?  How is the Vice-Chancellor likely to react to such a decision?  From a Council point of view, how might it have been best handled?</a:t>
            </a:r>
            <a:endParaRPr lang="en-AU" sz="1400" smtClean="0"/>
          </a:p>
          <a:p>
            <a:pPr>
              <a:buFontTx/>
              <a:buNone/>
            </a:pPr>
            <a:r>
              <a:rPr lang="en-AU" sz="1200" smtClean="0"/>
              <a:t>  </a:t>
            </a:r>
          </a:p>
          <a:p>
            <a:pPr>
              <a:buFontTx/>
              <a:buNone/>
            </a:pPr>
            <a:r>
              <a:rPr lang="en-AU" sz="1200" smtClean="0"/>
              <a:t>From a set of ‘vignettes’ distributed for discussion at the 7th National Conference on University Governance sponsored by the University Chancellors Conference, RMIT University, 12-13 October 2010.</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287</TotalTime>
  <Words>567</Words>
  <Application>Microsoft Office PowerPoint</Application>
  <PresentationFormat>On-screen Show (4:3)</PresentationFormat>
  <Paragraphs>115</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Wingdings</vt:lpstr>
      <vt:lpstr>Default Design</vt:lpstr>
      <vt:lpstr>Governance, Leadership and Management in Universities  Gareth Evans, Chancellor, Australian National University</vt:lpstr>
      <vt:lpstr> The formal powers of Australian universities are, on the face of  the Acts establishing them, extraordinarily wide-ranging. </vt:lpstr>
      <vt:lpstr> But a better guide to the powers intended to be actually exercised lie in other provisions, viz lists  identifying  functions which cannot be delegated, or  ‘primary’ responsibilities </vt:lpstr>
      <vt:lpstr>  Identification of “primary responsibilities”    </vt:lpstr>
      <vt:lpstr>These ‘real’ responsibilities are essentially now embodied in  the Voluntary Code of Best Practice for the Governance of Australian Universities  </vt:lpstr>
      <vt:lpstr>  The three basic responsibilities of governing  bodies </vt:lpstr>
      <vt:lpstr>What makes for effective governing bodies</vt:lpstr>
      <vt:lpstr>UNIVERSITY GOVERNANCE ISSUES: SOME CASES FOR DISCUSSION  </vt:lpstr>
    </vt:vector>
  </TitlesOfParts>
  <Company>The University of Melbourne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Governance, Leadership and Management in Universities  Gareth Evans, Chancellor, ANU</dc:title>
  <dc:creator>evansg</dc:creator>
  <cp:lastModifiedBy>evansg</cp:lastModifiedBy>
  <cp:revision>29</cp:revision>
  <dcterms:created xsi:type="dcterms:W3CDTF">2011-08-08T22:50:37Z</dcterms:created>
  <dcterms:modified xsi:type="dcterms:W3CDTF">2011-08-11T00:05:09Z</dcterms:modified>
</cp:coreProperties>
</file>